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60" r:id="rId5"/>
    <p:sldId id="298" r:id="rId6"/>
    <p:sldId id="263" r:id="rId7"/>
    <p:sldId id="291" r:id="rId8"/>
    <p:sldId id="264" r:id="rId9"/>
    <p:sldId id="292" r:id="rId10"/>
    <p:sldId id="294" r:id="rId11"/>
    <p:sldId id="295" r:id="rId12"/>
    <p:sldId id="299" r:id="rId13"/>
    <p:sldId id="296" r:id="rId14"/>
    <p:sldId id="293" r:id="rId15"/>
    <p:sldId id="297" r:id="rId16"/>
  </p:sldIdLst>
  <p:sldSz cx="9144000" cy="5143500" type="screen16x9"/>
  <p:notesSz cx="6858000" cy="9144000"/>
  <p:embeddedFontLst>
    <p:embeddedFont>
      <p:font typeface="Aharoni" panose="02010803020104030203" pitchFamily="2" charset="-79"/>
      <p:bold r:id="rId18"/>
    </p:embeddedFont>
    <p:embeddedFont>
      <p:font typeface="Bahnschrift Light" panose="020B0502040204020203" pitchFamily="34" charset="0"/>
      <p:regular r:id="rId19"/>
    </p:embeddedFont>
    <p:embeddedFont>
      <p:font typeface="Fira Sans Extra Condensed" panose="020B0503050000020004" pitchFamily="34" charset="0"/>
      <p:regular r:id="rId20"/>
      <p:bold r:id="rId21"/>
      <p:italic r:id="rId22"/>
      <p:boldItalic r:id="rId23"/>
    </p:embeddedFont>
    <p:embeddedFont>
      <p:font typeface="Fira Sans Extra Condensed SemiBold" panose="020B060402020202020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01E5FC"/>
    <a:srgbClr val="001A2C"/>
    <a:srgbClr val="6512D5"/>
    <a:srgbClr val="6A18D5"/>
    <a:srgbClr val="FF414E"/>
    <a:srgbClr val="80BC00"/>
    <a:srgbClr val="E9BD6E"/>
    <a:srgbClr val="D9D9D9"/>
    <a:srgbClr val="BCC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F3542E-1440-4BF1-8C64-3EA0B2ECA591}">
  <a:tblStyle styleId="{F0F3542E-1440-4BF1-8C64-3EA0B2ECA5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p:scale>
          <a:sx n="96" d="100"/>
          <a:sy n="96" d="100"/>
        </p:scale>
        <p:origin x="1476" y="8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7" Type="http://schemas.openxmlformats.org/officeDocument/2006/relationships/hyperlink" Target="https://fr.wikipedia.org/wiki/Nombre_r%C3%A9e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fr.wikipedia.org/wiki/Variable_(math%C3%A9matiques)" TargetMode="External"/><Relationship Id="rId5" Type="http://schemas.openxmlformats.org/officeDocument/2006/relationships/hyperlink" Target="https://fr.wikipedia.org/wiki/Fonction_(math%C3%A9matiques)" TargetMode="External"/><Relationship Id="rId4" Type="http://schemas.openxmlformats.org/officeDocument/2006/relationships/hyperlink" Target="https://fr.wikipedia.org/wiki/Intelligence_artificiell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il.fr/fr/definition/parametre-ia"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cnil.fr/fr/definition/modele-i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DZ" b="0" i="0" dirty="0">
                <a:solidFill>
                  <a:srgbClr val="D1D5DB"/>
                </a:solidFill>
                <a:effectLst/>
                <a:latin typeface="Söhne"/>
              </a:rPr>
              <a:t>Par contre ,dans l’apprentissage non superviser ,le model </a:t>
            </a:r>
            <a:r>
              <a:rPr lang="fr-FR" b="0" i="0" dirty="0">
                <a:solidFill>
                  <a:srgbClr val="D1D5DB"/>
                </a:solidFill>
                <a:effectLst/>
                <a:latin typeface="Söhne"/>
              </a:rPr>
              <a:t> </a:t>
            </a:r>
            <a:r>
              <a:rPr lang="fr-DZ" b="0" i="0" dirty="0">
                <a:solidFill>
                  <a:srgbClr val="D1D5DB"/>
                </a:solidFill>
                <a:effectLst/>
                <a:latin typeface="Söhne"/>
              </a:rPr>
              <a:t>est </a:t>
            </a:r>
            <a:r>
              <a:rPr lang="fr-FR" b="0" i="0" dirty="0">
                <a:solidFill>
                  <a:srgbClr val="D1D5DB"/>
                </a:solidFill>
                <a:effectLst/>
                <a:latin typeface="Söhne"/>
              </a:rPr>
              <a:t>entraîné sur des données non annotées, c'est-à-dire sans étiquettes prédéfinies. L'objectif de l'apprentissage non supervisé est de découvrir des patterns ou des structures dans les données par lui-même.</a:t>
            </a:r>
          </a:p>
          <a:p>
            <a:pPr algn="l"/>
            <a:endParaRPr lang="fr-DZ" b="0" i="0" dirty="0">
              <a:solidFill>
                <a:srgbClr val="D1D5DB"/>
              </a:solidFill>
              <a:effectLst/>
              <a:latin typeface="Söhne"/>
            </a:endParaRPr>
          </a:p>
          <a:p>
            <a:pPr algn="l"/>
            <a:r>
              <a:rPr lang="fr-CA" b="0" i="0" dirty="0">
                <a:solidFill>
                  <a:srgbClr val="D1D5DB"/>
                </a:solidFill>
                <a:effectLst/>
                <a:latin typeface="Söhne"/>
              </a:rPr>
              <a:t>D</a:t>
            </a:r>
            <a:r>
              <a:rPr lang="fr-DZ" b="0" i="0" dirty="0">
                <a:solidFill>
                  <a:srgbClr val="D1D5DB"/>
                </a:solidFill>
                <a:effectLst/>
                <a:latin typeface="Söhne"/>
              </a:rPr>
              <a:t>ans l’exemple suivant, on</a:t>
            </a:r>
            <a:r>
              <a:rPr lang="fr-FR" b="0" i="0" dirty="0">
                <a:solidFill>
                  <a:srgbClr val="D1D5DB"/>
                </a:solidFill>
                <a:effectLst/>
                <a:latin typeface="Söhne"/>
              </a:rPr>
              <a:t> peut utiliser l'apprentissage non supervisé pour la reconnaissance de formes de la même manière qu'on utiliserait l'apprentissage supervisé, </a:t>
            </a:r>
            <a:r>
              <a:rPr lang="fr-DZ" b="0" i="0" dirty="0">
                <a:solidFill>
                  <a:srgbClr val="D1D5DB"/>
                </a:solidFill>
                <a:effectLst/>
                <a:latin typeface="Söhne"/>
              </a:rPr>
              <a:t>Mais </a:t>
            </a:r>
            <a:r>
              <a:rPr lang="fr-FR" b="0" i="0" dirty="0">
                <a:solidFill>
                  <a:srgbClr val="D1D5DB"/>
                </a:solidFill>
                <a:effectLst/>
                <a:latin typeface="Söhne"/>
              </a:rPr>
              <a:t>cette fois, nous n'aurions pas d'étiquettes prédéfinies pour chaque image.</a:t>
            </a:r>
          </a:p>
          <a:p>
            <a:pPr algn="l"/>
            <a:endParaRPr lang="fr-DZ" b="0" i="0" dirty="0">
              <a:solidFill>
                <a:srgbClr val="D1D5DB"/>
              </a:solidFill>
              <a:effectLst/>
              <a:latin typeface="Söhne"/>
            </a:endParaRPr>
          </a:p>
          <a:p>
            <a:pPr algn="l"/>
            <a:r>
              <a:rPr lang="fr-FR" b="0" i="0" dirty="0">
                <a:solidFill>
                  <a:srgbClr val="D1D5DB"/>
                </a:solidFill>
                <a:effectLst/>
                <a:latin typeface="Söhne"/>
              </a:rPr>
              <a:t>Notre modèle devrait alors être capable de découvrir par lui-même les patterns ou les structures qui permettent de distinguer les différentes formes. Par exemple, il pourrait apprendre à reconnaître les angles droits comme étant des caractéristiques des rectangles, ou la présence de trois côtés égaux comme étant une caractéristique des triangles.</a:t>
            </a:r>
          </a:p>
          <a:p>
            <a:pPr algn="l"/>
            <a:endParaRPr lang="fr-DZ" b="0" i="0" dirty="0">
              <a:solidFill>
                <a:srgbClr val="D1D5DB"/>
              </a:solidFill>
              <a:effectLst/>
              <a:latin typeface="Söhne"/>
            </a:endParaRPr>
          </a:p>
          <a:p>
            <a:pPr algn="l"/>
            <a:r>
              <a:rPr lang="fr-FR" b="0" i="0" dirty="0">
                <a:solidFill>
                  <a:srgbClr val="D1D5DB"/>
                </a:solidFill>
                <a:effectLst/>
                <a:latin typeface="Söhne"/>
              </a:rPr>
              <a:t>Une fois entraîné, notre modèle pourrait être capable de prédire la forme de nouvelles images , même si elles n'ont pas été annotées. L'apprentissage non supervisé peut donc être utilisé pour découvrir des patterns dans des données non étiquetées.</a:t>
            </a:r>
          </a:p>
        </p:txBody>
      </p:sp>
    </p:spTree>
    <p:extLst>
      <p:ext uri="{BB962C8B-B14F-4D97-AF65-F5344CB8AC3E}">
        <p14:creationId xmlns:p14="http://schemas.microsoft.com/office/powerpoint/2010/main" val="246190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790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551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D1D5DB"/>
                </a:solidFill>
                <a:effectLst/>
                <a:latin typeface="Söhne"/>
              </a:rPr>
              <a:t>Les réseaux de neurones sont utilisés dans de nombreuses applications dans différents domaines, notamment la reconnaissance de la parole, la traduction automatique, la détection de spam, la recommandation de produits et la reconnaissance de visages. Voici quelques exemples d'applications de réseaux de neurones :</a:t>
            </a:r>
            <a:endParaRPr lang="fr-DZ" b="0" i="0" dirty="0">
              <a:solidFill>
                <a:srgbClr val="D1D5DB"/>
              </a:solidFill>
              <a:effectLst/>
              <a:latin typeface="Söhne"/>
            </a:endParaRPr>
          </a:p>
          <a:p>
            <a:pPr marL="158750" indent="0" algn="l">
              <a:buNone/>
            </a:pPr>
            <a:endParaRPr lang="fr-FR" b="0" i="0" dirty="0">
              <a:solidFill>
                <a:srgbClr val="D1D5DB"/>
              </a:solidFill>
              <a:effectLst/>
              <a:latin typeface="Söhne"/>
            </a:endParaRPr>
          </a:p>
          <a:p>
            <a:pPr algn="l">
              <a:buFont typeface="+mj-lt"/>
              <a:buAutoNum type="arabicPeriod"/>
            </a:pPr>
            <a:r>
              <a:rPr lang="fr-FR" b="0" i="0" dirty="0">
                <a:solidFill>
                  <a:srgbClr val="D1D5DB"/>
                </a:solidFill>
                <a:effectLst/>
                <a:latin typeface="Söhne"/>
              </a:rPr>
              <a:t>Reconnaissance de la parole : Les réseaux de neurones peuvent être utilisés pour transformer des enregistrements audio en transcriptions écrites de mots et de phrases.</a:t>
            </a:r>
          </a:p>
          <a:p>
            <a:pPr algn="l">
              <a:buFont typeface="+mj-lt"/>
              <a:buAutoNum type="arabicPeriod"/>
            </a:pPr>
            <a:r>
              <a:rPr lang="fr-FR" b="0" i="0" dirty="0">
                <a:solidFill>
                  <a:srgbClr val="D1D5DB"/>
                </a:solidFill>
                <a:effectLst/>
                <a:latin typeface="Söhne"/>
              </a:rPr>
              <a:t>Traduction automatique : Les réseaux de neurones peuvent être utilisés pour traduire automatiquement du texte d'une langue à une autre.</a:t>
            </a:r>
          </a:p>
          <a:p>
            <a:pPr algn="l">
              <a:buFont typeface="+mj-lt"/>
              <a:buAutoNum type="arabicPeriod"/>
            </a:pPr>
            <a:r>
              <a:rPr lang="fr-FR" b="0" i="0" dirty="0">
                <a:solidFill>
                  <a:srgbClr val="D1D5DB"/>
                </a:solidFill>
                <a:effectLst/>
                <a:latin typeface="Söhne"/>
              </a:rPr>
              <a:t>Détection de spam : Les réseaux de neurones peuvent être utilisés pour détecter les courriels indésirables (spam) en analysant le contenu et en comparant les caractéristiques des courriels à celles des courriels non spam.</a:t>
            </a:r>
          </a:p>
          <a:p>
            <a:pPr algn="l">
              <a:buFont typeface="+mj-lt"/>
              <a:buAutoNum type="arabicPeriod"/>
            </a:pPr>
            <a:r>
              <a:rPr lang="fr-FR" b="0" i="0" dirty="0">
                <a:solidFill>
                  <a:srgbClr val="D1D5DB"/>
                </a:solidFill>
                <a:effectLst/>
                <a:latin typeface="Söhne"/>
              </a:rPr>
              <a:t>Recommandation de produits : Les réseaux de neurones peuvent être utilisés pour recommander des produits à un utilisateur en se basant sur ses préférences et son historique d'achat.</a:t>
            </a:r>
          </a:p>
          <a:p>
            <a:pPr algn="l">
              <a:buFont typeface="+mj-lt"/>
              <a:buAutoNum type="arabicPeriod"/>
            </a:pPr>
            <a:r>
              <a:rPr lang="fr-FR" b="0" i="0" dirty="0">
                <a:solidFill>
                  <a:srgbClr val="D1D5DB"/>
                </a:solidFill>
                <a:effectLst/>
                <a:latin typeface="Söhne"/>
              </a:rPr>
              <a:t>Reconnaissance de visages : Les réseaux de neurones peuvent être utilisés pour détecter et identifier les visages dans une image ou une vidéo.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174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802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D1D5DB"/>
                </a:solidFill>
                <a:effectLst/>
                <a:latin typeface="Söhne"/>
              </a:rPr>
              <a:t>Les réseaux de neurones ont de nombreux avantages, tels que leur capacité à traiter des données non structurées, leur robustesse face aux variations dans les données et leur capacité à s'adapter automatiquement aux nouvelles données. Cependant, ils ont également des limites, telles que leur nécessité de grandes quantités de données d'entraînement et leur complexité de mise en œuvre.</a:t>
            </a:r>
            <a:endParaRPr lang="fr-DZ" b="0" i="0" dirty="0">
              <a:solidFill>
                <a:srgbClr val="D1D5DB"/>
              </a:solidFill>
              <a:effectLst/>
              <a:latin typeface="Söhne"/>
            </a:endParaRPr>
          </a:p>
          <a:p>
            <a:pPr algn="l">
              <a:buFont typeface="Arial" panose="020B0604020202020204" pitchFamily="34" charset="0"/>
              <a:buChar char="•"/>
            </a:pPr>
            <a:endParaRPr lang="fr-DZ" b="0" i="0" dirty="0">
              <a:solidFill>
                <a:srgbClr val="D1D5DB"/>
              </a:solidFill>
              <a:effectLst/>
              <a:latin typeface="Söhne"/>
            </a:endParaRPr>
          </a:p>
          <a:p>
            <a:pPr algn="l">
              <a:buFont typeface="Arial" panose="020B0604020202020204" pitchFamily="34" charset="0"/>
              <a:buChar char="•"/>
            </a:pPr>
            <a:endParaRPr lang="fr-FR" b="0" i="0" dirty="0">
              <a:solidFill>
                <a:srgbClr val="D1D5DB"/>
              </a:solidFill>
              <a:effectLst/>
              <a:latin typeface="Söhne"/>
            </a:endParaRPr>
          </a:p>
          <a:p>
            <a:pPr algn="l">
              <a:buFont typeface="Arial" panose="020B0604020202020204" pitchFamily="34" charset="0"/>
              <a:buChar char="•"/>
            </a:pPr>
            <a:r>
              <a:rPr lang="fr-FR" b="0" i="0" dirty="0">
                <a:solidFill>
                  <a:srgbClr val="D1D5DB"/>
                </a:solidFill>
                <a:effectLst/>
                <a:latin typeface="Söhne"/>
              </a:rPr>
              <a:t>En résumé, les réseaux de neurones sont un outil puissant pour la modélisation de données complexes, mais ils nécessitent une attention particulière pour être utilisés de manière efficace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114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198591e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1198591e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c1d42393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c1d42393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1941f20ec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941f20ec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75e30e6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75e30e6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98591eaa3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198591eaa3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98591eaa3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98591eaa3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202122"/>
                </a:solidFill>
                <a:effectLst/>
                <a:latin typeface="Arial" panose="020B0604020202020204" pitchFamily="34" charset="0"/>
              </a:rPr>
              <a:t>Le neurone formel est l'unité élémentaire des </a:t>
            </a:r>
            <a:r>
              <a:rPr lang="fr-FR" b="0" i="0" u="none" strike="noStrike" dirty="0">
                <a:solidFill>
                  <a:srgbClr val="3366CC"/>
                </a:solidFill>
                <a:effectLst/>
                <a:latin typeface="Arial" panose="020B0604020202020204" pitchFamily="34" charset="0"/>
                <a:hlinkClick r:id="rId3" tooltip="Réseau de neurones"/>
              </a:rPr>
              <a:t>réseaux de neurones artificiels</a:t>
            </a:r>
            <a:r>
              <a:rPr lang="fr-FR" b="0" i="0" dirty="0">
                <a:solidFill>
                  <a:srgbClr val="202122"/>
                </a:solidFill>
                <a:effectLst/>
                <a:latin typeface="Arial" panose="020B0604020202020204" pitchFamily="34" charset="0"/>
              </a:rPr>
              <a:t> dans lesquels il est associé à ses semblables pour calculer des fonctions arbitrairement complexes, utilisées pour diverses applications en </a:t>
            </a:r>
            <a:r>
              <a:rPr lang="fr-FR" b="0" i="0" u="none" strike="noStrike" dirty="0">
                <a:solidFill>
                  <a:srgbClr val="3366CC"/>
                </a:solidFill>
                <a:effectLst/>
                <a:latin typeface="Arial" panose="020B0604020202020204" pitchFamily="34" charset="0"/>
                <a:hlinkClick r:id="rId4" tooltip="Intelligence artificielle"/>
              </a:rPr>
              <a:t>intelligence artificielle</a:t>
            </a:r>
            <a:r>
              <a:rPr lang="fr-FR" b="0" i="0" dirty="0">
                <a:solidFill>
                  <a:srgbClr val="202122"/>
                </a:solidFill>
                <a:effectLst/>
                <a:latin typeface="Arial" panose="020B0604020202020204" pitchFamily="34" charset="0"/>
              </a:rPr>
              <a:t>.</a:t>
            </a:r>
          </a:p>
          <a:p>
            <a:pPr algn="l"/>
            <a:r>
              <a:rPr lang="fr-FR" b="0" i="0" dirty="0">
                <a:solidFill>
                  <a:srgbClr val="202122"/>
                </a:solidFill>
                <a:effectLst/>
                <a:latin typeface="Arial" panose="020B0604020202020204" pitchFamily="34" charset="0"/>
              </a:rPr>
              <a:t>Mathématiquement, le neurone formel est une </a:t>
            </a:r>
            <a:r>
              <a:rPr lang="fr-FR" b="0" i="0" u="none" strike="noStrike" dirty="0">
                <a:solidFill>
                  <a:srgbClr val="3366CC"/>
                </a:solidFill>
                <a:effectLst/>
                <a:latin typeface="Arial" panose="020B0604020202020204" pitchFamily="34" charset="0"/>
                <a:hlinkClick r:id="rId5" tooltip="Fonction (mathématiques)"/>
              </a:rPr>
              <a:t>fonction</a:t>
            </a:r>
            <a:r>
              <a:rPr lang="fr-FR" b="0" i="0" dirty="0">
                <a:solidFill>
                  <a:srgbClr val="202122"/>
                </a:solidFill>
                <a:effectLst/>
                <a:latin typeface="Arial" panose="020B0604020202020204" pitchFamily="34" charset="0"/>
              </a:rPr>
              <a:t> à plusieurs </a:t>
            </a:r>
            <a:r>
              <a:rPr lang="fr-FR" b="0" i="0" u="none" strike="noStrike" dirty="0">
                <a:solidFill>
                  <a:srgbClr val="3366CC"/>
                </a:solidFill>
                <a:effectLst/>
                <a:latin typeface="Arial" panose="020B0604020202020204" pitchFamily="34" charset="0"/>
                <a:hlinkClick r:id="rId6" tooltip="Variable (mathématiques)"/>
              </a:rPr>
              <a:t>variables</a:t>
            </a:r>
            <a:r>
              <a:rPr lang="fr-FR" b="0" i="0" dirty="0">
                <a:solidFill>
                  <a:srgbClr val="202122"/>
                </a:solidFill>
                <a:effectLst/>
                <a:latin typeface="Arial" panose="020B0604020202020204" pitchFamily="34" charset="0"/>
              </a:rPr>
              <a:t> et à valeurs </a:t>
            </a:r>
            <a:r>
              <a:rPr lang="fr-FR" b="0" i="0" u="none" strike="noStrike" dirty="0">
                <a:solidFill>
                  <a:srgbClr val="3366CC"/>
                </a:solidFill>
                <a:effectLst/>
                <a:latin typeface="Arial" panose="020B0604020202020204" pitchFamily="34" charset="0"/>
                <a:hlinkClick r:id="rId7" tooltip="Nombre réel"/>
              </a:rPr>
              <a:t>réelles</a:t>
            </a:r>
            <a:r>
              <a:rPr lang="fr-FR" b="0" i="0" dirty="0">
                <a:solidFill>
                  <a:srgbClr val="202122"/>
                </a:solidFill>
                <a:effectLst/>
                <a:latin typeface="Arial" panose="020B0604020202020204" pitchFamily="34"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0571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941f20ec8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941f20ec8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DZ" b="0" i="0" dirty="0">
                <a:solidFill>
                  <a:srgbClr val="BDC1C6"/>
                </a:solidFill>
                <a:effectLst/>
                <a:latin typeface="arial" panose="020B0604020202020204" pitchFamily="34" charset="0"/>
              </a:rPr>
              <a:t>-</a:t>
            </a:r>
            <a:r>
              <a:rPr lang="fr-FR" b="0" i="0" dirty="0">
                <a:solidFill>
                  <a:srgbClr val="BDC1C6"/>
                </a:solidFill>
                <a:effectLst/>
                <a:latin typeface="arial" panose="020B0604020202020204" pitchFamily="34" charset="0"/>
              </a:rPr>
              <a:t>L'apprentissage automatique (machine learning en anglais) </a:t>
            </a:r>
            <a:r>
              <a:rPr lang="fr-FR" b="1" i="0" dirty="0">
                <a:solidFill>
                  <a:srgbClr val="BDC1C6"/>
                </a:solidFill>
                <a:effectLst/>
                <a:latin typeface="arial" panose="020B0604020202020204" pitchFamily="34" charset="0"/>
              </a:rPr>
              <a:t>est un champ d'étude de l'intelligence artificielle qui vise à donner aux machines la capacité d'« apprendre » à partir de données, via des modèles mathématiques</a:t>
            </a:r>
            <a:r>
              <a:rPr lang="fr-FR" b="0" i="0" dirty="0">
                <a:solidFill>
                  <a:srgbClr val="BDC1C6"/>
                </a:solidFill>
                <a:effectLst/>
                <a:latin typeface="arial" panose="020B0604020202020204" pitchFamily="34" charset="0"/>
              </a:rPr>
              <a:t>.</a:t>
            </a:r>
            <a:r>
              <a:rPr lang="fr-DZ" b="0" i="0" dirty="0">
                <a:solidFill>
                  <a:srgbClr val="BDC1C6"/>
                </a:solidFill>
                <a:effectLst/>
                <a:latin typeface="arial" panose="020B0604020202020204" pitchFamily="34" charset="0"/>
              </a:rPr>
              <a:t> </a:t>
            </a:r>
          </a:p>
          <a:p>
            <a:pPr marL="0" lvl="0" indent="0" algn="l" rtl="0">
              <a:spcBef>
                <a:spcPts val="0"/>
              </a:spcBef>
              <a:spcAft>
                <a:spcPts val="0"/>
              </a:spcAft>
              <a:buNone/>
            </a:pPr>
            <a:r>
              <a:rPr lang="fr-DZ" b="0" i="0" dirty="0">
                <a:solidFill>
                  <a:srgbClr val="71716E"/>
                </a:solidFill>
                <a:effectLst/>
                <a:latin typeface="Georgia" panose="02040502050405020303" pitchFamily="18" charset="0"/>
              </a:rPr>
              <a:t>-</a:t>
            </a:r>
            <a:r>
              <a:rPr lang="fr-FR" b="0" i="0" dirty="0">
                <a:solidFill>
                  <a:srgbClr val="71716E"/>
                </a:solidFill>
                <a:effectLst/>
                <a:latin typeface="Georgia" panose="02040502050405020303" pitchFamily="18" charset="0"/>
              </a:rPr>
              <a:t>Plus précisément, il s’agit du procédé par lequel les informations pertinentes sont tirées d’un ensemble de données d’entraînement.</a:t>
            </a:r>
            <a:endParaRPr lang="fr-DZ" b="0" i="0" dirty="0">
              <a:solidFill>
                <a:srgbClr val="71716E"/>
              </a:solidFill>
              <a:effectLst/>
              <a:latin typeface="Georgia" panose="02040502050405020303" pitchFamily="18" charset="0"/>
            </a:endParaRPr>
          </a:p>
          <a:p>
            <a:pPr marL="0" lvl="0" indent="0" algn="l" rtl="0">
              <a:spcBef>
                <a:spcPts val="0"/>
              </a:spcBef>
              <a:spcAft>
                <a:spcPts val="0"/>
              </a:spcAft>
              <a:buNone/>
            </a:pPr>
            <a:r>
              <a:rPr lang="fr-DZ" b="0" i="0" dirty="0">
                <a:solidFill>
                  <a:srgbClr val="71716E"/>
                </a:solidFill>
                <a:effectLst/>
                <a:latin typeface="Georgia" panose="02040502050405020303" pitchFamily="18" charset="0"/>
              </a:rPr>
              <a:t>-</a:t>
            </a:r>
            <a:r>
              <a:rPr lang="fr-FR" b="0" i="0" dirty="0">
                <a:solidFill>
                  <a:srgbClr val="71716E"/>
                </a:solidFill>
                <a:effectLst/>
                <a:latin typeface="Georgia" panose="02040502050405020303" pitchFamily="18" charset="0"/>
              </a:rPr>
              <a:t>Le but de cette phase est l’obtention des </a:t>
            </a:r>
            <a:r>
              <a:rPr lang="fr-FR" b="0" i="0" u="none" strike="noStrike" dirty="0">
                <a:solidFill>
                  <a:srgbClr val="4596EC"/>
                </a:solidFill>
                <a:effectLst/>
                <a:latin typeface="Georgia" panose="02040502050405020303" pitchFamily="18" charset="0"/>
                <a:hlinkClick r:id="rId3" tooltip="Paramètre (définition) - Nouvelle fenêtre"/>
              </a:rPr>
              <a:t>paramètres</a:t>
            </a:r>
            <a:r>
              <a:rPr lang="fr-FR" b="0" i="0" dirty="0">
                <a:solidFill>
                  <a:srgbClr val="71716E"/>
                </a:solidFill>
                <a:effectLst/>
                <a:latin typeface="Georgia" panose="02040502050405020303" pitchFamily="18" charset="0"/>
              </a:rPr>
              <a:t> d’un </a:t>
            </a:r>
            <a:r>
              <a:rPr lang="fr-FR" b="0" i="0" u="none" strike="noStrike" dirty="0">
                <a:solidFill>
                  <a:srgbClr val="4596EC"/>
                </a:solidFill>
                <a:effectLst/>
                <a:latin typeface="Georgia" panose="02040502050405020303" pitchFamily="18" charset="0"/>
                <a:hlinkClick r:id="rId4" tooltip="Modèle (définition) - Nouvelle fenêtre"/>
              </a:rPr>
              <a:t>modèle</a:t>
            </a:r>
            <a:r>
              <a:rPr lang="fr-FR" b="0" i="0" dirty="0">
                <a:solidFill>
                  <a:srgbClr val="71716E"/>
                </a:solidFill>
                <a:effectLst/>
                <a:latin typeface="Georgia" panose="02040502050405020303" pitchFamily="18" charset="0"/>
              </a:rPr>
              <a:t> qui atteindront les meilleures performances, notamment lors de la réalisation de la tâche attribuée au modèle. Une fois l’apprentissage réalisé, le modèle pourra ensuite être déployé en production.</a:t>
            </a:r>
          </a:p>
          <a:p>
            <a:pPr marL="0" lvl="0" indent="0" algn="l" rtl="0">
              <a:spcBef>
                <a:spcPts val="0"/>
              </a:spcBef>
              <a:spcAft>
                <a:spcPts val="0"/>
              </a:spcAft>
              <a:buNone/>
            </a:pPr>
            <a:endParaRPr dirty="0"/>
          </a:p>
          <a:p>
            <a:pPr marL="0" lvl="0" indent="0" algn="l" rtl="0">
              <a:spcBef>
                <a:spcPts val="0"/>
              </a:spcBef>
              <a:spcAft>
                <a:spcPts val="0"/>
              </a:spcAft>
              <a:buNone/>
            </a:pPr>
            <a:endParaRPr lang="fr-DZ" dirty="0"/>
          </a:p>
          <a:p>
            <a:pPr marL="0" lvl="0" indent="0" algn="l" rtl="0">
              <a:spcBef>
                <a:spcPts val="0"/>
              </a:spcBef>
              <a:spcAft>
                <a:spcPts val="0"/>
              </a:spcAft>
              <a:buNone/>
            </a:pPr>
            <a:r>
              <a:rPr lang="fr-DZ" dirty="0"/>
              <a:t>----------</a:t>
            </a:r>
          </a:p>
          <a:p>
            <a:pPr algn="l"/>
            <a:r>
              <a:rPr lang="fr-FR" b="0" i="0" dirty="0">
                <a:solidFill>
                  <a:srgbClr val="D1D5DB"/>
                </a:solidFill>
                <a:effectLst/>
                <a:latin typeface="Söhne"/>
              </a:rPr>
              <a:t>L'apprentissage automatique est une technique informatique qui permet à une machine de "apprendre" à partir de données, sans être explicitement programmée. Il existe deux grandes catégories d'apprentissage automatique : l'apprentissage supervisé et l'apprentissage non supervisé.</a:t>
            </a:r>
          </a:p>
          <a:p>
            <a:pPr marL="158750" indent="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98591eaa3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98591eaa3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D1D5DB"/>
                </a:solidFill>
                <a:effectLst/>
                <a:latin typeface="Söhne"/>
              </a:rPr>
              <a:t>L'apprentissage supervisé est une forme d'apprentissage automatique dans laquelle un modèle est entraîné sur des données annotées afin de prédire des étiquettes ou des valeurs cibles pour de nouvelles données.</a:t>
            </a:r>
          </a:p>
          <a:p>
            <a:pPr algn="l"/>
            <a:endParaRPr lang="fr-DZ" b="0" i="0" dirty="0">
              <a:solidFill>
                <a:srgbClr val="D1D5DB"/>
              </a:solidFill>
              <a:effectLst/>
              <a:latin typeface="Söhne"/>
            </a:endParaRPr>
          </a:p>
          <a:p>
            <a:pPr algn="l"/>
            <a:r>
              <a:rPr lang="fr-CA" b="0" i="0" dirty="0">
                <a:solidFill>
                  <a:srgbClr val="D1D5DB"/>
                </a:solidFill>
                <a:effectLst/>
                <a:latin typeface="Söhne"/>
              </a:rPr>
              <a:t>O</a:t>
            </a:r>
            <a:r>
              <a:rPr lang="fr-DZ" b="0" i="0" dirty="0">
                <a:solidFill>
                  <a:srgbClr val="D1D5DB"/>
                </a:solidFill>
                <a:effectLst/>
                <a:latin typeface="Söhne"/>
              </a:rPr>
              <a:t>n a ici l’exemple d’</a:t>
            </a:r>
            <a:r>
              <a:rPr lang="fr-FR" b="0" i="0" dirty="0">
                <a:solidFill>
                  <a:srgbClr val="D1D5DB"/>
                </a:solidFill>
                <a:effectLst/>
                <a:latin typeface="Söhne"/>
              </a:rPr>
              <a:t>un modèle de</a:t>
            </a:r>
            <a:r>
              <a:rPr lang="fr-DZ" b="0" i="0" dirty="0">
                <a:solidFill>
                  <a:srgbClr val="D1D5DB"/>
                </a:solidFill>
                <a:effectLst/>
                <a:latin typeface="Söhne"/>
              </a:rPr>
              <a:t> la</a:t>
            </a:r>
            <a:r>
              <a:rPr lang="fr-FR" b="0" i="0" dirty="0">
                <a:solidFill>
                  <a:srgbClr val="D1D5DB"/>
                </a:solidFill>
                <a:effectLst/>
                <a:latin typeface="Söhne"/>
              </a:rPr>
              <a:t> reconnaissance de</a:t>
            </a:r>
            <a:r>
              <a:rPr lang="fr-DZ" b="0" i="0" dirty="0">
                <a:solidFill>
                  <a:srgbClr val="D1D5DB"/>
                </a:solidFill>
                <a:effectLst/>
                <a:latin typeface="Söhne"/>
              </a:rPr>
              <a:t>s</a:t>
            </a:r>
            <a:r>
              <a:rPr lang="fr-FR" b="0" i="0" dirty="0">
                <a:solidFill>
                  <a:srgbClr val="D1D5DB"/>
                </a:solidFill>
                <a:effectLst/>
                <a:latin typeface="Söhne"/>
              </a:rPr>
              <a:t> fruits.</a:t>
            </a:r>
            <a:r>
              <a:rPr lang="fr-DZ" b="0" i="0" dirty="0">
                <a:solidFill>
                  <a:srgbClr val="D1D5DB"/>
                </a:solidFill>
                <a:effectLst/>
                <a:latin typeface="Söhne"/>
              </a:rPr>
              <a:t> </a:t>
            </a:r>
            <a:r>
              <a:rPr lang="fr-CA" b="0" i="0" dirty="0">
                <a:solidFill>
                  <a:srgbClr val="D1D5DB"/>
                </a:solidFill>
                <a:effectLst/>
                <a:latin typeface="Söhne"/>
              </a:rPr>
              <a:t>O</a:t>
            </a:r>
            <a:r>
              <a:rPr lang="fr-DZ" b="0" i="0" dirty="0">
                <a:solidFill>
                  <a:srgbClr val="D1D5DB"/>
                </a:solidFill>
                <a:effectLst/>
                <a:latin typeface="Söhne"/>
              </a:rPr>
              <a:t>n va utiliser l’</a:t>
            </a:r>
            <a:r>
              <a:rPr lang="fr-FR" b="0" i="0" dirty="0">
                <a:solidFill>
                  <a:srgbClr val="D1D5DB"/>
                </a:solidFill>
                <a:effectLst/>
                <a:latin typeface="Söhne"/>
              </a:rPr>
              <a:t>apprentissage supervisé en </a:t>
            </a:r>
            <a:r>
              <a:rPr lang="fr-DZ" b="0" i="0" dirty="0">
                <a:solidFill>
                  <a:srgbClr val="D1D5DB"/>
                </a:solidFill>
                <a:effectLst/>
                <a:latin typeface="Söhne"/>
              </a:rPr>
              <a:t>regroupant</a:t>
            </a:r>
            <a:r>
              <a:rPr lang="fr-FR" b="0" i="0" dirty="0">
                <a:solidFill>
                  <a:srgbClr val="D1D5DB"/>
                </a:solidFill>
                <a:effectLst/>
                <a:latin typeface="Söhne"/>
              </a:rPr>
              <a:t> une grande collection de photos de différents fruits, avec le nom de chaque fruit étiqueté sur </a:t>
            </a:r>
            <a:r>
              <a:rPr lang="fr-DZ" b="0" i="0" dirty="0">
                <a:solidFill>
                  <a:srgbClr val="D1D5DB"/>
                </a:solidFill>
                <a:effectLst/>
                <a:latin typeface="Söhne"/>
              </a:rPr>
              <a:t>l’</a:t>
            </a:r>
            <a:r>
              <a:rPr lang="fr-FR" b="0" i="0" dirty="0">
                <a:solidFill>
                  <a:srgbClr val="D1D5DB"/>
                </a:solidFill>
                <a:effectLst/>
                <a:latin typeface="Söhne"/>
              </a:rPr>
              <a:t>image. </a:t>
            </a:r>
            <a:r>
              <a:rPr lang="fr-CA" b="0" i="0" dirty="0">
                <a:solidFill>
                  <a:srgbClr val="D1D5DB"/>
                </a:solidFill>
                <a:effectLst/>
                <a:latin typeface="Söhne"/>
              </a:rPr>
              <a:t>A</a:t>
            </a:r>
            <a:r>
              <a:rPr lang="fr-DZ" b="0" i="0" dirty="0">
                <a:solidFill>
                  <a:srgbClr val="D1D5DB"/>
                </a:solidFill>
                <a:effectLst/>
                <a:latin typeface="Söhne"/>
              </a:rPr>
              <a:t>prés on va </a:t>
            </a:r>
            <a:r>
              <a:rPr lang="fr-FR" b="0" i="0" dirty="0">
                <a:solidFill>
                  <a:srgbClr val="D1D5DB"/>
                </a:solidFill>
                <a:effectLst/>
                <a:latin typeface="Söhne"/>
              </a:rPr>
              <a:t> utiliser ces données annotées pour entraîner notre modèle</a:t>
            </a:r>
            <a:r>
              <a:rPr lang="fr-DZ" b="0" i="0" dirty="0">
                <a:solidFill>
                  <a:srgbClr val="D1D5DB"/>
                </a:solidFill>
                <a:effectLst/>
                <a:latin typeface="Söhne"/>
              </a:rPr>
              <a:t> </a:t>
            </a:r>
            <a:r>
              <a:rPr lang="fr-FR" b="0" i="0" dirty="0">
                <a:solidFill>
                  <a:srgbClr val="D1D5DB"/>
                </a:solidFill>
                <a:effectLst/>
                <a:latin typeface="Söhne"/>
              </a:rPr>
              <a:t>.</a:t>
            </a:r>
          </a:p>
          <a:p>
            <a:pPr algn="l"/>
            <a:endParaRPr lang="fr-DZ" b="0" i="0" dirty="0">
              <a:solidFill>
                <a:srgbClr val="D1D5DB"/>
              </a:solidFill>
              <a:effectLst/>
              <a:latin typeface="Söhne"/>
            </a:endParaRPr>
          </a:p>
          <a:p>
            <a:pPr algn="l" rtl="0"/>
            <a:r>
              <a:rPr lang="fr-FR" sz="1200" b="1" i="0" dirty="0">
                <a:solidFill>
                  <a:srgbClr val="D1D5DB"/>
                </a:solidFill>
                <a:effectLst/>
                <a:latin typeface="Söhne"/>
              </a:rPr>
              <a:t>Une fois que notre modèle a été entraîné, </a:t>
            </a:r>
            <a:r>
              <a:rPr lang="fr-DZ" sz="1200" b="1" i="0" dirty="0">
                <a:solidFill>
                  <a:srgbClr val="D1D5DB"/>
                </a:solidFill>
                <a:effectLst/>
                <a:latin typeface="Söhne"/>
              </a:rPr>
              <a:t>notre programme</a:t>
            </a:r>
            <a:r>
              <a:rPr lang="fr-FR" sz="1200" b="1" i="0" dirty="0">
                <a:solidFill>
                  <a:srgbClr val="D1D5DB"/>
                </a:solidFill>
                <a:effectLst/>
                <a:latin typeface="Söhne"/>
              </a:rPr>
              <a:t> serait capable de prédire le nom de chaque fruit avec une certaine précision. Donc</a:t>
            </a:r>
            <a:r>
              <a:rPr lang="fr-DZ" sz="1200" b="1" i="0" dirty="0">
                <a:solidFill>
                  <a:srgbClr val="D1D5DB"/>
                </a:solidFill>
                <a:effectLst/>
                <a:latin typeface="Söhne"/>
              </a:rPr>
              <a:t> l</a:t>
            </a:r>
            <a:r>
              <a:rPr lang="fr-FR" sz="1200" b="1" i="0" dirty="0">
                <a:solidFill>
                  <a:srgbClr val="D1D5DB"/>
                </a:solidFill>
                <a:effectLst/>
                <a:latin typeface="Söhne"/>
              </a:rPr>
              <a:t>'apprentissage supervisé est un moyen efficace de créer des modèles de reconnaissance de patterns à partir de données annotées.</a:t>
            </a:r>
          </a:p>
          <a:p>
            <a:pPr algn="l"/>
            <a:endParaRPr lang="fr-DZ" b="0" i="0" dirty="0">
              <a:solidFill>
                <a:srgbClr val="D1D5DB"/>
              </a:solidFill>
              <a:effectLst/>
              <a:latin typeface="Söhne"/>
            </a:endParaRPr>
          </a:p>
          <a:p>
            <a:pPr algn="l"/>
            <a:endParaRPr lang="fr-DZ" b="0" i="0" dirty="0">
              <a:solidFill>
                <a:srgbClr val="D1D5DB"/>
              </a:solidFill>
              <a:effectLst/>
              <a:latin typeface="Söhne"/>
            </a:endParaRPr>
          </a:p>
          <a:p>
            <a:pPr marL="158750" indent="0" algn="l">
              <a:buNone/>
            </a:pPr>
            <a:endParaRPr lang="fr-FR" b="0" i="0" dirty="0">
              <a:solidFill>
                <a:srgbClr val="D1D5DB"/>
              </a:solidFill>
              <a:effectLst/>
              <a:latin typeface="Söhne"/>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194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70925" y="1552075"/>
            <a:ext cx="3370500" cy="16116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48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70824" y="3163625"/>
            <a:ext cx="3370500" cy="427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5.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jpg"/><Relationship Id="rId10" Type="http://schemas.openxmlformats.org/officeDocument/2006/relationships/image" Target="../media/image30.jpg"/><Relationship Id="rId4" Type="http://schemas.microsoft.com/office/2007/relationships/hdphoto" Target="../media/hdphoto3.wdp"/><Relationship Id="rId9"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webp"/><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5"/>
        <p:cNvGrpSpPr/>
        <p:nvPr/>
      </p:nvGrpSpPr>
      <p:grpSpPr>
        <a:xfrm>
          <a:off x="0" y="0"/>
          <a:ext cx="0" cy="0"/>
          <a:chOff x="0" y="0"/>
          <a:chExt cx="0" cy="0"/>
        </a:xfrm>
      </p:grpSpPr>
      <p:sp>
        <p:nvSpPr>
          <p:cNvPr id="49" name="Google Shape;49;p15"/>
          <p:cNvSpPr txBox="1">
            <a:spLocks noGrp="1"/>
          </p:cNvSpPr>
          <p:nvPr>
            <p:ph type="ctrTitle"/>
          </p:nvPr>
        </p:nvSpPr>
        <p:spPr>
          <a:xfrm>
            <a:off x="584648" y="833675"/>
            <a:ext cx="3510499" cy="16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DZ" sz="6000" dirty="0">
                <a:solidFill>
                  <a:srgbClr val="001A2C"/>
                </a:solidFill>
              </a:rPr>
              <a:t>Réseau de </a:t>
            </a:r>
            <a:r>
              <a:rPr lang="fr-DZ" sz="6000" dirty="0" err="1">
                <a:solidFill>
                  <a:srgbClr val="001A2C"/>
                </a:solidFill>
              </a:rPr>
              <a:t>Neurons</a:t>
            </a:r>
            <a:endParaRPr sz="6000" dirty="0">
              <a:solidFill>
                <a:srgbClr val="001A2C"/>
              </a:solidFill>
            </a:endParaRPr>
          </a:p>
        </p:txBody>
      </p:sp>
      <p:sp>
        <p:nvSpPr>
          <p:cNvPr id="50" name="Google Shape;50;p15"/>
          <p:cNvSpPr txBox="1">
            <a:spLocks noGrp="1"/>
          </p:cNvSpPr>
          <p:nvPr>
            <p:ph type="subTitle" idx="1"/>
          </p:nvPr>
        </p:nvSpPr>
        <p:spPr>
          <a:xfrm>
            <a:off x="584648" y="2350975"/>
            <a:ext cx="3682551" cy="427800"/>
          </a:xfrm>
          <a:prstGeom prst="rect">
            <a:avLst/>
          </a:prstGeom>
        </p:spPr>
        <p:txBody>
          <a:bodyPr spcFirstLastPara="1" wrap="square" lIns="91425" tIns="91425" rIns="91425" bIns="91425" anchor="t" anchorCtr="0">
            <a:noAutofit/>
          </a:bodyPr>
          <a:lstStyle/>
          <a:p>
            <a:pPr marL="0" indent="0"/>
            <a:r>
              <a:rPr lang="fr-DZ" sz="2000" dirty="0">
                <a:solidFill>
                  <a:srgbClr val="01E5FC"/>
                </a:solidFill>
              </a:rPr>
              <a:t>Apprentissage supervisé</a:t>
            </a:r>
            <a:endParaRPr sz="2000" dirty="0">
              <a:solidFill>
                <a:srgbClr val="01E5FC"/>
              </a:solidFill>
            </a:endParaRPr>
          </a:p>
        </p:txBody>
      </p:sp>
      <p:sp>
        <p:nvSpPr>
          <p:cNvPr id="2" name="ZoneTexte 1">
            <a:extLst>
              <a:ext uri="{FF2B5EF4-FFF2-40B4-BE49-F238E27FC236}">
                <a16:creationId xmlns:a16="http://schemas.microsoft.com/office/drawing/2014/main" id="{013CC1B7-9CC3-D04C-63A4-E7DED743C262}"/>
              </a:ext>
            </a:extLst>
          </p:cNvPr>
          <p:cNvSpPr txBox="1"/>
          <p:nvPr/>
        </p:nvSpPr>
        <p:spPr>
          <a:xfrm>
            <a:off x="761131" y="3164950"/>
            <a:ext cx="3145276" cy="160043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DZ" b="1" dirty="0">
                <a:solidFill>
                  <a:schemeClr val="tx1"/>
                </a:solidFill>
                <a:latin typeface="Bahnschrift Light" panose="020B0502040204020203" pitchFamily="34" charset="0"/>
              </a:rPr>
              <a:t>Réalisé par :</a:t>
            </a:r>
          </a:p>
          <a:p>
            <a:endParaRPr lang="fr-DZ" b="1" dirty="0">
              <a:solidFill>
                <a:schemeClr val="tx1"/>
              </a:solidFill>
              <a:latin typeface="Bahnschrift Light" panose="020B0502040204020203" pitchFamily="34" charset="0"/>
            </a:endParaRPr>
          </a:p>
          <a:p>
            <a:r>
              <a:rPr lang="fr-DZ" b="1" dirty="0">
                <a:solidFill>
                  <a:schemeClr val="tx1"/>
                </a:solidFill>
                <a:latin typeface="Bahnschrift Light" panose="020B0502040204020203" pitchFamily="34" charset="0"/>
              </a:rPr>
              <a:t>	ALKADMIRI Dounia</a:t>
            </a:r>
          </a:p>
          <a:p>
            <a:endParaRPr lang="fr-DZ" b="1" dirty="0">
              <a:solidFill>
                <a:schemeClr val="tx1"/>
              </a:solidFill>
              <a:latin typeface="Bahnschrift Light" panose="020B0502040204020203" pitchFamily="34" charset="0"/>
            </a:endParaRPr>
          </a:p>
          <a:p>
            <a:r>
              <a:rPr lang="fr-DZ" b="1" dirty="0">
                <a:solidFill>
                  <a:schemeClr val="tx1"/>
                </a:solidFill>
                <a:latin typeface="Bahnschrift Light" panose="020B0502040204020203" pitchFamily="34" charset="0"/>
              </a:rPr>
              <a:t>	BARIKI Siham</a:t>
            </a:r>
          </a:p>
          <a:p>
            <a:endParaRPr lang="fr-DZ" b="1" dirty="0">
              <a:solidFill>
                <a:schemeClr val="tx1"/>
              </a:solidFill>
              <a:latin typeface="Bahnschrift Light" panose="020B0502040204020203" pitchFamily="34" charset="0"/>
            </a:endParaRPr>
          </a:p>
          <a:p>
            <a:r>
              <a:rPr lang="fr-DZ" b="1" dirty="0">
                <a:solidFill>
                  <a:schemeClr val="tx1"/>
                </a:solidFill>
                <a:latin typeface="Bahnschrift Light" panose="020B0502040204020203" pitchFamily="34" charset="0"/>
              </a:rPr>
              <a:t>	ESSAKINE Ibrahim</a:t>
            </a:r>
          </a:p>
        </p:txBody>
      </p:sp>
      <p:sp>
        <p:nvSpPr>
          <p:cNvPr id="3" name="ZoneTexte 2">
            <a:extLst>
              <a:ext uri="{FF2B5EF4-FFF2-40B4-BE49-F238E27FC236}">
                <a16:creationId xmlns:a16="http://schemas.microsoft.com/office/drawing/2014/main" id="{055F18A9-C395-BD77-3543-8E206CD17040}"/>
              </a:ext>
            </a:extLst>
          </p:cNvPr>
          <p:cNvSpPr txBox="1"/>
          <p:nvPr/>
        </p:nvSpPr>
        <p:spPr>
          <a:xfrm>
            <a:off x="5376364" y="4176409"/>
            <a:ext cx="3145276" cy="523220"/>
          </a:xfrm>
          <a:prstGeom prst="rect">
            <a:avLst/>
          </a:prstGeom>
          <a:noFill/>
        </p:spPr>
        <p:txBody>
          <a:bodyPr wrap="square" rtlCol="0">
            <a:spAutoFit/>
          </a:bodyPr>
          <a:lstStyle/>
          <a:p>
            <a:r>
              <a:rPr lang="fr-DZ" b="1" dirty="0">
                <a:solidFill>
                  <a:schemeClr val="tx1"/>
                </a:solidFill>
                <a:latin typeface="Bahnschrift Light" panose="020B0502040204020203" pitchFamily="34" charset="0"/>
              </a:rPr>
              <a:t>Encadré par :	</a:t>
            </a:r>
          </a:p>
          <a:p>
            <a:r>
              <a:rPr lang="fr-DZ" b="1" dirty="0">
                <a:solidFill>
                  <a:schemeClr val="tx1"/>
                </a:solidFill>
                <a:latin typeface="Bahnschrift Light" panose="020B0502040204020203" pitchFamily="34" charset="0"/>
              </a:rPr>
              <a:t>		Pr.Allaoui</a:t>
            </a:r>
            <a:endParaRPr lang="fr-CA" b="1" dirty="0">
              <a:solidFill>
                <a:schemeClr val="tx1"/>
              </a:solidFill>
              <a:latin typeface="Bahnschrift Light" panose="020B0502040204020203" pitchFamily="34" charset="0"/>
            </a:endParaRPr>
          </a:p>
        </p:txBody>
      </p:sp>
      <p:pic>
        <p:nvPicPr>
          <p:cNvPr id="5" name="Image 4">
            <a:extLst>
              <a:ext uri="{FF2B5EF4-FFF2-40B4-BE49-F238E27FC236}">
                <a16:creationId xmlns:a16="http://schemas.microsoft.com/office/drawing/2014/main" id="{400EDAC3-8A9E-6024-A653-18AA4EC45B29}"/>
              </a:ext>
            </a:extLst>
          </p:cNvPr>
          <p:cNvPicPr>
            <a:picLocks noChangeAspect="1"/>
          </p:cNvPicPr>
          <p:nvPr/>
        </p:nvPicPr>
        <p:blipFill>
          <a:blip r:embed="rId3"/>
          <a:stretch>
            <a:fillRect/>
          </a:stretch>
        </p:blipFill>
        <p:spPr>
          <a:xfrm>
            <a:off x="5048855" y="821500"/>
            <a:ext cx="3682551" cy="2209531"/>
          </a:xfrm>
          <a:prstGeom prst="rect">
            <a:avLst/>
          </a:prstGeom>
        </p:spPr>
      </p:pic>
      <p:pic>
        <p:nvPicPr>
          <p:cNvPr id="4" name="Google Shape;227;p25">
            <a:extLst>
              <a:ext uri="{FF2B5EF4-FFF2-40B4-BE49-F238E27FC236}">
                <a16:creationId xmlns:a16="http://schemas.microsoft.com/office/drawing/2014/main" id="{9B9A80C3-A034-2888-168B-9F21A82C7E03}"/>
              </a:ext>
            </a:extLst>
          </p:cNvPr>
          <p:cNvPicPr preferRelativeResize="0"/>
          <p:nvPr/>
        </p:nvPicPr>
        <p:blipFill rotWithShape="1">
          <a:blip r:embed="rId4">
            <a:alphaModFix/>
          </a:blip>
          <a:srcRect l="42779" t="6693" r="44094" b="81710"/>
          <a:stretch/>
        </p:blipFill>
        <p:spPr>
          <a:xfrm rot="10800000" flipH="1">
            <a:off x="3971287" y="1767214"/>
            <a:ext cx="574401" cy="507474"/>
          </a:xfrm>
          <a:prstGeom prst="rect">
            <a:avLst/>
          </a:prstGeom>
          <a:noFill/>
          <a:ln>
            <a:noFill/>
          </a:ln>
        </p:spPr>
      </p:pic>
      <p:pic>
        <p:nvPicPr>
          <p:cNvPr id="6" name="Google Shape;228;p25">
            <a:extLst>
              <a:ext uri="{FF2B5EF4-FFF2-40B4-BE49-F238E27FC236}">
                <a16:creationId xmlns:a16="http://schemas.microsoft.com/office/drawing/2014/main" id="{7C4EFB30-8378-F2DC-3E8A-38C3E747EC1E}"/>
              </a:ext>
            </a:extLst>
          </p:cNvPr>
          <p:cNvPicPr preferRelativeResize="0"/>
          <p:nvPr/>
        </p:nvPicPr>
        <p:blipFill rotWithShape="1">
          <a:blip r:embed="rId4">
            <a:alphaModFix/>
          </a:blip>
          <a:srcRect l="50634" t="9752" r="43731" b="81493"/>
          <a:stretch/>
        </p:blipFill>
        <p:spPr>
          <a:xfrm rot="10800000" flipH="1">
            <a:off x="242246" y="183500"/>
            <a:ext cx="254775" cy="395850"/>
          </a:xfrm>
          <a:prstGeom prst="rect">
            <a:avLst/>
          </a:prstGeom>
          <a:noFill/>
          <a:ln>
            <a:noFill/>
          </a:ln>
        </p:spPr>
      </p:pic>
      <p:pic>
        <p:nvPicPr>
          <p:cNvPr id="7" name="Google Shape;229;p25">
            <a:extLst>
              <a:ext uri="{FF2B5EF4-FFF2-40B4-BE49-F238E27FC236}">
                <a16:creationId xmlns:a16="http://schemas.microsoft.com/office/drawing/2014/main" id="{0BA0F8A0-3F55-C4B2-216A-84A7CECCCB3D}"/>
              </a:ext>
            </a:extLst>
          </p:cNvPr>
          <p:cNvPicPr preferRelativeResize="0"/>
          <p:nvPr/>
        </p:nvPicPr>
        <p:blipFill rotWithShape="1">
          <a:blip r:embed="rId4">
            <a:alphaModFix/>
          </a:blip>
          <a:srcRect l="47142" t="6693" r="44094" b="81710"/>
          <a:stretch/>
        </p:blipFill>
        <p:spPr>
          <a:xfrm rot="10800000" flipH="1">
            <a:off x="7010565" y="3291773"/>
            <a:ext cx="383475" cy="507474"/>
          </a:xfrm>
          <a:prstGeom prst="rect">
            <a:avLst/>
          </a:prstGeom>
          <a:noFill/>
          <a:ln>
            <a:noFill/>
          </a:ln>
        </p:spPr>
      </p:pic>
      <p:pic>
        <p:nvPicPr>
          <p:cNvPr id="8" name="Google Shape;228;p25">
            <a:extLst>
              <a:ext uri="{FF2B5EF4-FFF2-40B4-BE49-F238E27FC236}">
                <a16:creationId xmlns:a16="http://schemas.microsoft.com/office/drawing/2014/main" id="{85DFC87C-BB94-D0F1-9A81-1803DA2ABD0B}"/>
              </a:ext>
            </a:extLst>
          </p:cNvPr>
          <p:cNvPicPr preferRelativeResize="0"/>
          <p:nvPr/>
        </p:nvPicPr>
        <p:blipFill rotWithShape="1">
          <a:blip r:embed="rId4">
            <a:alphaModFix/>
          </a:blip>
          <a:srcRect l="50634" t="9752" r="43731" b="81493"/>
          <a:stretch/>
        </p:blipFill>
        <p:spPr>
          <a:xfrm rot="10800000" flipH="1">
            <a:off x="242246" y="4567463"/>
            <a:ext cx="254775" cy="395850"/>
          </a:xfrm>
          <a:prstGeom prst="rect">
            <a:avLst/>
          </a:prstGeom>
          <a:noFill/>
          <a:ln>
            <a:noFill/>
          </a:ln>
        </p:spPr>
      </p:pic>
      <p:pic>
        <p:nvPicPr>
          <p:cNvPr id="9" name="Google Shape;228;p25">
            <a:extLst>
              <a:ext uri="{FF2B5EF4-FFF2-40B4-BE49-F238E27FC236}">
                <a16:creationId xmlns:a16="http://schemas.microsoft.com/office/drawing/2014/main" id="{D85E5471-56F7-61EB-271F-32144B16ECB4}"/>
              </a:ext>
            </a:extLst>
          </p:cNvPr>
          <p:cNvPicPr preferRelativeResize="0"/>
          <p:nvPr/>
        </p:nvPicPr>
        <p:blipFill rotWithShape="1">
          <a:blip r:embed="rId4">
            <a:alphaModFix/>
          </a:blip>
          <a:srcRect l="50634" t="9752" r="43731" b="81493"/>
          <a:stretch/>
        </p:blipFill>
        <p:spPr>
          <a:xfrm rot="10800000" flipH="1">
            <a:off x="8724102" y="183500"/>
            <a:ext cx="254775" cy="395850"/>
          </a:xfrm>
          <a:prstGeom prst="rect">
            <a:avLst/>
          </a:prstGeom>
          <a:noFill/>
          <a:ln>
            <a:noFill/>
          </a:ln>
        </p:spPr>
      </p:pic>
      <p:pic>
        <p:nvPicPr>
          <p:cNvPr id="10" name="Google Shape;228;p25">
            <a:extLst>
              <a:ext uri="{FF2B5EF4-FFF2-40B4-BE49-F238E27FC236}">
                <a16:creationId xmlns:a16="http://schemas.microsoft.com/office/drawing/2014/main" id="{A18BCAD4-A53F-54D4-6A5E-64266399EDED}"/>
              </a:ext>
            </a:extLst>
          </p:cNvPr>
          <p:cNvPicPr preferRelativeResize="0"/>
          <p:nvPr/>
        </p:nvPicPr>
        <p:blipFill rotWithShape="1">
          <a:blip r:embed="rId4">
            <a:alphaModFix/>
          </a:blip>
          <a:srcRect l="50634" t="9752" r="43731" b="81493"/>
          <a:stretch/>
        </p:blipFill>
        <p:spPr>
          <a:xfrm rot="10800000" flipH="1">
            <a:off x="8724102" y="4567463"/>
            <a:ext cx="254775" cy="395850"/>
          </a:xfrm>
          <a:prstGeom prst="rect">
            <a:avLst/>
          </a:prstGeom>
          <a:noFill/>
          <a:ln>
            <a:noFill/>
          </a:ln>
        </p:spPr>
      </p:pic>
      <p:sp>
        <p:nvSpPr>
          <p:cNvPr id="11" name="Google Shape;223;p25">
            <a:extLst>
              <a:ext uri="{FF2B5EF4-FFF2-40B4-BE49-F238E27FC236}">
                <a16:creationId xmlns:a16="http://schemas.microsoft.com/office/drawing/2014/main" id="{6992C9E2-3AFF-0B81-0C08-322966CC8B18}"/>
              </a:ext>
            </a:extLst>
          </p:cNvPr>
          <p:cNvSpPr/>
          <p:nvPr/>
        </p:nvSpPr>
        <p:spPr>
          <a:xfrm>
            <a:off x="6248438" y="542883"/>
            <a:ext cx="198000" cy="198000"/>
          </a:xfrm>
          <a:prstGeom prst="rect">
            <a:avLst/>
          </a:prstGeom>
          <a:solidFill>
            <a:srgbClr val="001A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24;p25">
            <a:extLst>
              <a:ext uri="{FF2B5EF4-FFF2-40B4-BE49-F238E27FC236}">
                <a16:creationId xmlns:a16="http://schemas.microsoft.com/office/drawing/2014/main" id="{0FDAD07D-BE93-0DB1-0D2C-DA352BC016BB}"/>
              </a:ext>
            </a:extLst>
          </p:cNvPr>
          <p:cNvSpPr/>
          <p:nvPr/>
        </p:nvSpPr>
        <p:spPr>
          <a:xfrm>
            <a:off x="6574888" y="542883"/>
            <a:ext cx="198000" cy="198000"/>
          </a:xfrm>
          <a:prstGeom prst="rect">
            <a:avLst/>
          </a:prstGeom>
          <a:solidFill>
            <a:srgbClr val="6512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25;p25">
            <a:extLst>
              <a:ext uri="{FF2B5EF4-FFF2-40B4-BE49-F238E27FC236}">
                <a16:creationId xmlns:a16="http://schemas.microsoft.com/office/drawing/2014/main" id="{663ECA0D-A7E7-C17A-4C3B-DCB0F1EBE2D8}"/>
              </a:ext>
            </a:extLst>
          </p:cNvPr>
          <p:cNvSpPr/>
          <p:nvPr/>
        </p:nvSpPr>
        <p:spPr>
          <a:xfrm>
            <a:off x="6901338" y="542883"/>
            <a:ext cx="198000" cy="198000"/>
          </a:xfrm>
          <a:prstGeom prst="rect">
            <a:avLst/>
          </a:prstGeom>
          <a:solidFill>
            <a:srgbClr val="D420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25;p25">
            <a:extLst>
              <a:ext uri="{FF2B5EF4-FFF2-40B4-BE49-F238E27FC236}">
                <a16:creationId xmlns:a16="http://schemas.microsoft.com/office/drawing/2014/main" id="{FDAFA92B-CC9D-F479-8D91-1503ADAA0296}"/>
              </a:ext>
            </a:extLst>
          </p:cNvPr>
          <p:cNvSpPr/>
          <p:nvPr/>
        </p:nvSpPr>
        <p:spPr>
          <a:xfrm>
            <a:off x="7227788" y="542883"/>
            <a:ext cx="198000" cy="198000"/>
          </a:xfrm>
          <a:prstGeom prst="rect">
            <a:avLst/>
          </a:prstGeom>
          <a:solidFill>
            <a:srgbClr val="01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Image 15">
            <a:extLst>
              <a:ext uri="{FF2B5EF4-FFF2-40B4-BE49-F238E27FC236}">
                <a16:creationId xmlns:a16="http://schemas.microsoft.com/office/drawing/2014/main" id="{F6B644AC-C586-0F97-C1DF-41093B83C703}"/>
              </a:ext>
            </a:extLst>
          </p:cNvPr>
          <p:cNvPicPr>
            <a:picLocks noChangeAspect="1"/>
          </p:cNvPicPr>
          <p:nvPr/>
        </p:nvPicPr>
        <p:blipFill>
          <a:blip r:embed="rId5"/>
          <a:stretch>
            <a:fillRect/>
          </a:stretch>
        </p:blipFill>
        <p:spPr>
          <a:xfrm>
            <a:off x="4219177" y="3513010"/>
            <a:ext cx="843086" cy="10544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3" name="Image 2">
            <a:extLst>
              <a:ext uri="{FF2B5EF4-FFF2-40B4-BE49-F238E27FC236}">
                <a16:creationId xmlns:a16="http://schemas.microsoft.com/office/drawing/2014/main" id="{4F6A3D52-374B-8B35-E4FF-AB1F57971BE9}"/>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7C15D7FB-C475-45A4-67BB-F9F2BCFC1232}"/>
              </a:ext>
            </a:extLst>
          </p:cNvPr>
          <p:cNvSpPr/>
          <p:nvPr/>
        </p:nvSpPr>
        <p:spPr>
          <a:xfrm>
            <a:off x="7539645" y="-1"/>
            <a:ext cx="1604356" cy="806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Google Shape;860;p19">
            <a:extLst>
              <a:ext uri="{FF2B5EF4-FFF2-40B4-BE49-F238E27FC236}">
                <a16:creationId xmlns:a16="http://schemas.microsoft.com/office/drawing/2014/main" id="{9C32CB2A-2779-D153-8140-3088416713B3}"/>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tx1"/>
                </a:solidFill>
              </a:rPr>
              <a:pPr algn="r"/>
              <a:t>10</a:t>
            </a:fld>
            <a:endParaRPr lang="en" dirty="0">
              <a:solidFill>
                <a:schemeClr val="tx1"/>
              </a:solidFill>
            </a:endParaRPr>
          </a:p>
        </p:txBody>
      </p:sp>
    </p:spTree>
    <p:extLst>
      <p:ext uri="{BB962C8B-B14F-4D97-AF65-F5344CB8AC3E}">
        <p14:creationId xmlns:p14="http://schemas.microsoft.com/office/powerpoint/2010/main" val="3780528043"/>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3" name="Image 2">
            <a:extLst>
              <a:ext uri="{FF2B5EF4-FFF2-40B4-BE49-F238E27FC236}">
                <a16:creationId xmlns:a16="http://schemas.microsoft.com/office/drawing/2014/main" id="{CB543D3D-F57A-259A-7F39-A235CE0B01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0" y="-33251"/>
            <a:ext cx="9767454" cy="5176751"/>
          </a:xfrm>
          <a:prstGeom prst="rect">
            <a:avLst/>
          </a:prstGeom>
        </p:spPr>
      </p:pic>
      <p:sp>
        <p:nvSpPr>
          <p:cNvPr id="6" name="ZoneTexte 5">
            <a:extLst>
              <a:ext uri="{FF2B5EF4-FFF2-40B4-BE49-F238E27FC236}">
                <a16:creationId xmlns:a16="http://schemas.microsoft.com/office/drawing/2014/main" id="{AEAD0653-2CDE-4E74-564B-728C85F51CFA}"/>
              </a:ext>
            </a:extLst>
          </p:cNvPr>
          <p:cNvSpPr txBox="1"/>
          <p:nvPr/>
        </p:nvSpPr>
        <p:spPr>
          <a:xfrm>
            <a:off x="1876945" y="2279362"/>
            <a:ext cx="5390110" cy="584775"/>
          </a:xfrm>
          <a:prstGeom prst="rect">
            <a:avLst/>
          </a:prstGeom>
          <a:noFill/>
        </p:spPr>
        <p:txBody>
          <a:bodyPr wrap="square" rtlCol="0">
            <a:spAutoFit/>
          </a:bodyPr>
          <a:lstStyle/>
          <a:p>
            <a:pPr lvl="0"/>
            <a:r>
              <a:rPr lang="fr-DZ" sz="3200" b="1" dirty="0">
                <a:solidFill>
                  <a:schemeClr val="bg1"/>
                </a:solidFill>
                <a:latin typeface="Aharoni" panose="02010803020104030203" pitchFamily="2" charset="-79"/>
                <a:cs typeface="Aharoni" panose="02010803020104030203" pitchFamily="2" charset="-79"/>
              </a:rPr>
              <a:t>Principe &amp; Fonctionnement</a:t>
            </a:r>
            <a:endParaRPr lang="fr-CA" sz="2000" b="1" dirty="0">
              <a:solidFill>
                <a:schemeClr val="bg1"/>
              </a:solidFill>
              <a:latin typeface="Aharoni" panose="02010803020104030203" pitchFamily="2" charset="-79"/>
              <a:cs typeface="Aharoni" panose="02010803020104030203" pitchFamily="2" charset="-79"/>
            </a:endParaRPr>
          </a:p>
        </p:txBody>
      </p:sp>
      <p:grpSp>
        <p:nvGrpSpPr>
          <p:cNvPr id="9" name="Groupe 8">
            <a:extLst>
              <a:ext uri="{FF2B5EF4-FFF2-40B4-BE49-F238E27FC236}">
                <a16:creationId xmlns:a16="http://schemas.microsoft.com/office/drawing/2014/main" id="{6B7BA34C-7CA3-3A62-FF46-9E9053DE9812}"/>
              </a:ext>
            </a:extLst>
          </p:cNvPr>
          <p:cNvGrpSpPr/>
          <p:nvPr/>
        </p:nvGrpSpPr>
        <p:grpSpPr>
          <a:xfrm>
            <a:off x="1100137" y="1092487"/>
            <a:ext cx="6943725" cy="3543300"/>
            <a:chOff x="1100136" y="800099"/>
            <a:chExt cx="6943725" cy="3543300"/>
          </a:xfrm>
        </p:grpSpPr>
        <p:sp>
          <p:nvSpPr>
            <p:cNvPr id="8" name="Rectangle : coins arrondis 7">
              <a:extLst>
                <a:ext uri="{FF2B5EF4-FFF2-40B4-BE49-F238E27FC236}">
                  <a16:creationId xmlns:a16="http://schemas.microsoft.com/office/drawing/2014/main" id="{BE24B197-BCD3-78E5-B3AC-71E8B638BEF7}"/>
                </a:ext>
              </a:extLst>
            </p:cNvPr>
            <p:cNvSpPr/>
            <p:nvPr/>
          </p:nvSpPr>
          <p:spPr>
            <a:xfrm>
              <a:off x="1100136" y="800099"/>
              <a:ext cx="6943725" cy="3543300"/>
            </a:xfrm>
            <a:prstGeom prst="roundRect">
              <a:avLst/>
            </a:prstGeom>
            <a:solidFill>
              <a:srgbClr val="FFFFFF">
                <a:alpha val="43137"/>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CA" dirty="0"/>
            </a:p>
          </p:txBody>
        </p:sp>
        <p:pic>
          <p:nvPicPr>
            <p:cNvPr id="7" name="Graphique 6">
              <a:extLst>
                <a:ext uri="{FF2B5EF4-FFF2-40B4-BE49-F238E27FC236}">
                  <a16:creationId xmlns:a16="http://schemas.microsoft.com/office/drawing/2014/main" id="{B53FE18A-EA21-50D9-BD6E-1C42377D6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0687" y="1243767"/>
              <a:ext cx="6124575" cy="3099632"/>
            </a:xfrm>
            <a:prstGeom prst="rect">
              <a:avLst/>
            </a:prstGeom>
          </p:spPr>
        </p:pic>
      </p:grpSp>
      <p:sp>
        <p:nvSpPr>
          <p:cNvPr id="2" name="Rectangle : coins arrondis 1">
            <a:extLst>
              <a:ext uri="{FF2B5EF4-FFF2-40B4-BE49-F238E27FC236}">
                <a16:creationId xmlns:a16="http://schemas.microsoft.com/office/drawing/2014/main" id="{AAA19AAA-6A08-C99A-130C-A6CCDD57ACAF}"/>
              </a:ext>
            </a:extLst>
          </p:cNvPr>
          <p:cNvSpPr/>
          <p:nvPr/>
        </p:nvSpPr>
        <p:spPr>
          <a:xfrm>
            <a:off x="1876945" y="1885361"/>
            <a:ext cx="1103083" cy="1857080"/>
          </a:xfrm>
          <a:prstGeom prst="roundRect">
            <a:avLst>
              <a:gd name="adj" fmla="val 32050"/>
            </a:avLst>
          </a:prstGeom>
          <a:solidFill>
            <a:srgbClr val="E9BD6E">
              <a:alpha val="30980"/>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CA" dirty="0"/>
          </a:p>
        </p:txBody>
      </p:sp>
      <p:sp>
        <p:nvSpPr>
          <p:cNvPr id="4" name="Rectangle : coins arrondis 3">
            <a:extLst>
              <a:ext uri="{FF2B5EF4-FFF2-40B4-BE49-F238E27FC236}">
                <a16:creationId xmlns:a16="http://schemas.microsoft.com/office/drawing/2014/main" id="{FA447929-640E-B04C-142A-6CBCCBCC4595}"/>
              </a:ext>
            </a:extLst>
          </p:cNvPr>
          <p:cNvSpPr/>
          <p:nvPr/>
        </p:nvSpPr>
        <p:spPr>
          <a:xfrm>
            <a:off x="3208627" y="1428087"/>
            <a:ext cx="3200485" cy="2622926"/>
          </a:xfrm>
          <a:prstGeom prst="roundRect">
            <a:avLst>
              <a:gd name="adj" fmla="val 17386"/>
            </a:avLst>
          </a:prstGeom>
          <a:solidFill>
            <a:srgbClr val="80BC00">
              <a:alpha val="32941"/>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CA" dirty="0"/>
          </a:p>
        </p:txBody>
      </p:sp>
      <p:sp>
        <p:nvSpPr>
          <p:cNvPr id="5" name="Rectangle : coins arrondis 4">
            <a:extLst>
              <a:ext uri="{FF2B5EF4-FFF2-40B4-BE49-F238E27FC236}">
                <a16:creationId xmlns:a16="http://schemas.microsoft.com/office/drawing/2014/main" id="{5AD97CDC-2038-22E8-E173-92C510C99031}"/>
              </a:ext>
            </a:extLst>
          </p:cNvPr>
          <p:cNvSpPr/>
          <p:nvPr/>
        </p:nvSpPr>
        <p:spPr>
          <a:xfrm>
            <a:off x="6808015" y="2342991"/>
            <a:ext cx="608344" cy="941734"/>
          </a:xfrm>
          <a:prstGeom prst="roundRect">
            <a:avLst>
              <a:gd name="adj" fmla="val 30613"/>
            </a:avLst>
          </a:prstGeom>
          <a:solidFill>
            <a:srgbClr val="FF414E">
              <a:alpha val="18824"/>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CA" dirty="0"/>
          </a:p>
        </p:txBody>
      </p:sp>
      <p:sp>
        <p:nvSpPr>
          <p:cNvPr id="10" name="Google Shape;860;p19">
            <a:extLst>
              <a:ext uri="{FF2B5EF4-FFF2-40B4-BE49-F238E27FC236}">
                <a16:creationId xmlns:a16="http://schemas.microsoft.com/office/drawing/2014/main" id="{6114D5A6-3ADA-8C33-0983-B9D2E766E2EE}"/>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11</a:t>
            </a:fld>
            <a:endParaRPr lang="en" dirty="0">
              <a:solidFill>
                <a:schemeClr val="bg1"/>
              </a:solidFill>
            </a:endParaRPr>
          </a:p>
        </p:txBody>
      </p:sp>
    </p:spTree>
    <p:extLst>
      <p:ext uri="{BB962C8B-B14F-4D97-AF65-F5344CB8AC3E}">
        <p14:creationId xmlns:p14="http://schemas.microsoft.com/office/powerpoint/2010/main" val="26386456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fill="hold" grpId="0"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1000"/>
                            </p:stCondLst>
                            <p:childTnLst>
                              <p:par>
                                <p:cTn id="14" presetID="42" presetClass="path" presetSubtype="0" accel="50000" decel="50000" fill="hold" grpId="2" nodeType="afterEffect">
                                  <p:stCondLst>
                                    <p:cond delay="0"/>
                                  </p:stCondLst>
                                  <p:childTnLst>
                                    <p:animMotion origin="layout" path="M 0.02448 0.03704 L -0.17361 -0.41111 " pathEditMode="relative" rAng="0" ptsTypes="AA">
                                      <p:cBhvr>
                                        <p:cTn id="15" dur="500" fill="hold"/>
                                        <p:tgtEl>
                                          <p:spTgt spid="6"/>
                                        </p:tgtEl>
                                        <p:attrNameLst>
                                          <p:attrName>ppt_x</p:attrName>
                                          <p:attrName>ppt_y</p:attrName>
                                        </p:attrNameLst>
                                      </p:cBhvr>
                                      <p:rCtr x="-9913" y="-22407"/>
                                    </p:animMotion>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2"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3" name="Image 2">
            <a:extLst>
              <a:ext uri="{FF2B5EF4-FFF2-40B4-BE49-F238E27FC236}">
                <a16:creationId xmlns:a16="http://schemas.microsoft.com/office/drawing/2014/main" id="{CB543D3D-F57A-259A-7F39-A235CE0B01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0" y="-33251"/>
            <a:ext cx="9767454" cy="5176751"/>
          </a:xfrm>
          <a:prstGeom prst="rect">
            <a:avLst/>
          </a:prstGeom>
        </p:spPr>
      </p:pic>
      <p:sp>
        <p:nvSpPr>
          <p:cNvPr id="6" name="ZoneTexte 5">
            <a:extLst>
              <a:ext uri="{FF2B5EF4-FFF2-40B4-BE49-F238E27FC236}">
                <a16:creationId xmlns:a16="http://schemas.microsoft.com/office/drawing/2014/main" id="{AEAD0653-2CDE-4E74-564B-728C85F51CFA}"/>
              </a:ext>
            </a:extLst>
          </p:cNvPr>
          <p:cNvSpPr txBox="1"/>
          <p:nvPr/>
        </p:nvSpPr>
        <p:spPr>
          <a:xfrm>
            <a:off x="280755" y="184886"/>
            <a:ext cx="5390110" cy="584775"/>
          </a:xfrm>
          <a:prstGeom prst="rect">
            <a:avLst/>
          </a:prstGeom>
          <a:noFill/>
        </p:spPr>
        <p:txBody>
          <a:bodyPr wrap="square" rtlCol="0">
            <a:spAutoFit/>
          </a:bodyPr>
          <a:lstStyle/>
          <a:p>
            <a:pPr lvl="0"/>
            <a:r>
              <a:rPr lang="fr-DZ" sz="3200" b="1" dirty="0">
                <a:solidFill>
                  <a:schemeClr val="bg1"/>
                </a:solidFill>
                <a:latin typeface="Aharoni" panose="02010803020104030203" pitchFamily="2" charset="-79"/>
                <a:cs typeface="Aharoni" panose="02010803020104030203" pitchFamily="2" charset="-79"/>
              </a:rPr>
              <a:t>Principe &amp; Fonctionnement</a:t>
            </a:r>
            <a:endParaRPr lang="fr-CA" sz="2000" b="1" dirty="0">
              <a:solidFill>
                <a:schemeClr val="bg1"/>
              </a:solidFill>
              <a:latin typeface="Aharoni" panose="02010803020104030203" pitchFamily="2" charset="-79"/>
              <a:cs typeface="Aharoni" panose="02010803020104030203" pitchFamily="2" charset="-79"/>
            </a:endParaRPr>
          </a:p>
        </p:txBody>
      </p:sp>
      <p:pic>
        <p:nvPicPr>
          <p:cNvPr id="4" name="Image 3">
            <a:extLst>
              <a:ext uri="{FF2B5EF4-FFF2-40B4-BE49-F238E27FC236}">
                <a16:creationId xmlns:a16="http://schemas.microsoft.com/office/drawing/2014/main" id="{15CE59AF-A4EA-581F-58FE-713B97F29C9D}"/>
              </a:ext>
            </a:extLst>
          </p:cNvPr>
          <p:cNvPicPr>
            <a:picLocks noChangeAspect="1"/>
          </p:cNvPicPr>
          <p:nvPr/>
        </p:nvPicPr>
        <p:blipFill>
          <a:blip r:embed="rId5"/>
          <a:stretch>
            <a:fillRect/>
          </a:stretch>
        </p:blipFill>
        <p:spPr>
          <a:xfrm>
            <a:off x="1591649" y="1608178"/>
            <a:ext cx="5960702" cy="1927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 9">
            <a:extLst>
              <a:ext uri="{FF2B5EF4-FFF2-40B4-BE49-F238E27FC236}">
                <a16:creationId xmlns:a16="http://schemas.microsoft.com/office/drawing/2014/main" id="{D703B099-F2B6-8D9F-91C7-6AFF187C35A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1454370" y="987797"/>
            <a:ext cx="6235259" cy="3738720"/>
          </a:xfrm>
          <a:prstGeom prst="rect">
            <a:avLst/>
          </a:prstGeom>
        </p:spPr>
      </p:pic>
      <p:pic>
        <p:nvPicPr>
          <p:cNvPr id="12" name="Image 11">
            <a:extLst>
              <a:ext uri="{FF2B5EF4-FFF2-40B4-BE49-F238E27FC236}">
                <a16:creationId xmlns:a16="http://schemas.microsoft.com/office/drawing/2014/main" id="{AB2571DA-9D8D-B1F5-B17B-F2B7AA779CB6}"/>
              </a:ext>
            </a:extLst>
          </p:cNvPr>
          <p:cNvPicPr>
            <a:picLocks noChangeAspect="1"/>
          </p:cNvPicPr>
          <p:nvPr/>
        </p:nvPicPr>
        <p:blipFill>
          <a:blip r:embed="rId8"/>
          <a:stretch>
            <a:fillRect/>
          </a:stretch>
        </p:blipFill>
        <p:spPr>
          <a:xfrm>
            <a:off x="1185861" y="1299819"/>
            <a:ext cx="6772275" cy="3114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 13">
            <a:extLst>
              <a:ext uri="{FF2B5EF4-FFF2-40B4-BE49-F238E27FC236}">
                <a16:creationId xmlns:a16="http://schemas.microsoft.com/office/drawing/2014/main" id="{F9F20793-4AA8-1749-2FA4-63FE871102E0}"/>
              </a:ext>
            </a:extLst>
          </p:cNvPr>
          <p:cNvPicPr>
            <a:picLocks noChangeAspect="1"/>
          </p:cNvPicPr>
          <p:nvPr/>
        </p:nvPicPr>
        <p:blipFill>
          <a:blip r:embed="rId9"/>
          <a:stretch>
            <a:fillRect/>
          </a:stretch>
        </p:blipFill>
        <p:spPr>
          <a:xfrm>
            <a:off x="1228723" y="1252193"/>
            <a:ext cx="6686550" cy="3209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Image 15">
            <a:extLst>
              <a:ext uri="{FF2B5EF4-FFF2-40B4-BE49-F238E27FC236}">
                <a16:creationId xmlns:a16="http://schemas.microsoft.com/office/drawing/2014/main" id="{EBF207C7-43D5-F162-6B02-1D134C5F6256}"/>
              </a:ext>
            </a:extLst>
          </p:cNvPr>
          <p:cNvPicPr>
            <a:picLocks noChangeAspect="1"/>
          </p:cNvPicPr>
          <p:nvPr/>
        </p:nvPicPr>
        <p:blipFill>
          <a:blip r:embed="rId10"/>
          <a:stretch>
            <a:fillRect/>
          </a:stretch>
        </p:blipFill>
        <p:spPr>
          <a:xfrm>
            <a:off x="2205035" y="1276005"/>
            <a:ext cx="4733925" cy="3162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Google Shape;860;p19">
            <a:extLst>
              <a:ext uri="{FF2B5EF4-FFF2-40B4-BE49-F238E27FC236}">
                <a16:creationId xmlns:a16="http://schemas.microsoft.com/office/drawing/2014/main" id="{06C9B45F-5BBF-D6F4-ACD3-B7966F173A7A}"/>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12</a:t>
            </a:fld>
            <a:endParaRPr lang="en" dirty="0">
              <a:solidFill>
                <a:schemeClr val="bg1"/>
              </a:solidFill>
            </a:endParaRPr>
          </a:p>
        </p:txBody>
      </p:sp>
    </p:spTree>
    <p:extLst>
      <p:ext uri="{BB962C8B-B14F-4D97-AF65-F5344CB8AC3E}">
        <p14:creationId xmlns:p14="http://schemas.microsoft.com/office/powerpoint/2010/main" val="13309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par>
                          <p:cTn id="13" fill="hold">
                            <p:stCondLst>
                              <p:cond delay="0"/>
                            </p:stCondLst>
                            <p:childTnLst>
                              <p:par>
                                <p:cTn id="14" presetID="14"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par>
                          <p:cTn id="21" fill="hold">
                            <p:stCondLst>
                              <p:cond delay="0"/>
                            </p:stCondLst>
                            <p:childTnLst>
                              <p:par>
                                <p:cTn id="22" presetID="14" presetClass="entr" presetSubtype="5"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p:stCondLst>
                              <p:cond delay="0"/>
                            </p:stCondLst>
                            <p:childTnLst>
                              <p:par>
                                <p:cTn id="30" presetID="2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par>
                          <p:cTn id="38" fill="hold">
                            <p:stCondLst>
                              <p:cond delay="0"/>
                            </p:stCondLst>
                            <p:childTnLst>
                              <p:par>
                                <p:cTn id="39" presetID="53" presetClass="entr" presetSubtype="52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anim calcmode="lin" valueType="num">
                                      <p:cBhvr>
                                        <p:cTn id="44" dur="500" fill="hold"/>
                                        <p:tgtEl>
                                          <p:spTgt spid="16"/>
                                        </p:tgtEl>
                                        <p:attrNameLst>
                                          <p:attrName>ppt_x</p:attrName>
                                        </p:attrNameLst>
                                      </p:cBhvr>
                                      <p:tavLst>
                                        <p:tav tm="0">
                                          <p:val>
                                            <p:fltVal val="0.5"/>
                                          </p:val>
                                        </p:tav>
                                        <p:tav tm="100000">
                                          <p:val>
                                            <p:strVal val="#ppt_x"/>
                                          </p:val>
                                        </p:tav>
                                      </p:tavLst>
                                    </p:anim>
                                    <p:anim calcmode="lin" valueType="num">
                                      <p:cBhvr>
                                        <p:cTn id="45"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4" name="Image 3">
            <a:extLst>
              <a:ext uri="{FF2B5EF4-FFF2-40B4-BE49-F238E27FC236}">
                <a16:creationId xmlns:a16="http://schemas.microsoft.com/office/drawing/2014/main" id="{BEFC3445-2A59-73C4-410F-3D67ECCFBE3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84119" t="77737"/>
          <a:stretch/>
        </p:blipFill>
        <p:spPr>
          <a:xfrm>
            <a:off x="-266007" y="-3125502"/>
            <a:ext cx="9950334" cy="8269002"/>
          </a:xfrm>
          <a:prstGeom prst="rect">
            <a:avLst/>
          </a:prstGeom>
        </p:spPr>
      </p:pic>
      <p:pic>
        <p:nvPicPr>
          <p:cNvPr id="3" name="Image 2">
            <a:extLst>
              <a:ext uri="{FF2B5EF4-FFF2-40B4-BE49-F238E27FC236}">
                <a16:creationId xmlns:a16="http://schemas.microsoft.com/office/drawing/2014/main" id="{55530214-C0BB-7DC4-68EB-F9B1699F77A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714375" y="0"/>
            <a:ext cx="7715250" cy="5143500"/>
          </a:xfrm>
          <a:prstGeom prst="rect">
            <a:avLst/>
          </a:prstGeom>
        </p:spPr>
      </p:pic>
      <p:sp>
        <p:nvSpPr>
          <p:cNvPr id="5" name="ZoneTexte 4">
            <a:extLst>
              <a:ext uri="{FF2B5EF4-FFF2-40B4-BE49-F238E27FC236}">
                <a16:creationId xmlns:a16="http://schemas.microsoft.com/office/drawing/2014/main" id="{F863C6E6-8AEA-FA87-0BB6-C36FCEF52FF6}"/>
              </a:ext>
            </a:extLst>
          </p:cNvPr>
          <p:cNvSpPr txBox="1"/>
          <p:nvPr/>
        </p:nvSpPr>
        <p:spPr>
          <a:xfrm>
            <a:off x="2267210" y="2107912"/>
            <a:ext cx="4609580" cy="584775"/>
          </a:xfrm>
          <a:prstGeom prst="rect">
            <a:avLst/>
          </a:prstGeom>
          <a:noFill/>
        </p:spPr>
        <p:txBody>
          <a:bodyPr wrap="square" rtlCol="0">
            <a:spAutoFit/>
          </a:bodyPr>
          <a:lstStyle/>
          <a:p>
            <a:pPr lvl="0"/>
            <a:r>
              <a:rPr lang="fr-DZ" sz="3200" b="1" dirty="0">
                <a:solidFill>
                  <a:schemeClr val="bg1"/>
                </a:solidFill>
                <a:latin typeface="Aharoni" panose="02010803020104030203" pitchFamily="2" charset="-79"/>
                <a:cs typeface="Aharoni" panose="02010803020104030203" pitchFamily="2" charset="-79"/>
              </a:rPr>
              <a:t>Exemple d’application</a:t>
            </a:r>
            <a:endParaRPr lang="fr-CA" sz="2000" b="1" dirty="0">
              <a:solidFill>
                <a:schemeClr val="bg1"/>
              </a:solidFill>
              <a:latin typeface="Aharoni" panose="02010803020104030203" pitchFamily="2" charset="-79"/>
              <a:cs typeface="Aharoni" panose="02010803020104030203" pitchFamily="2" charset="-79"/>
            </a:endParaRPr>
          </a:p>
        </p:txBody>
      </p:sp>
      <p:pic>
        <p:nvPicPr>
          <p:cNvPr id="8" name="Image 7">
            <a:extLst>
              <a:ext uri="{FF2B5EF4-FFF2-40B4-BE49-F238E27FC236}">
                <a16:creationId xmlns:a16="http://schemas.microsoft.com/office/drawing/2014/main" id="{C1DB7277-DC9D-EBFB-D8BC-4B03B3F309CA}"/>
              </a:ext>
            </a:extLst>
          </p:cNvPr>
          <p:cNvPicPr>
            <a:picLocks noChangeAspect="1"/>
          </p:cNvPicPr>
          <p:nvPr/>
        </p:nvPicPr>
        <p:blipFill rotWithShape="1">
          <a:blip r:embed="rId5"/>
          <a:srcRect r="3796" b="8262"/>
          <a:stretch/>
        </p:blipFill>
        <p:spPr>
          <a:xfrm>
            <a:off x="353112" y="1121820"/>
            <a:ext cx="2275361" cy="197218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Graphique 9">
            <a:extLst>
              <a:ext uri="{FF2B5EF4-FFF2-40B4-BE49-F238E27FC236}">
                <a16:creationId xmlns:a16="http://schemas.microsoft.com/office/drawing/2014/main" id="{DFDB0D4A-4D3F-CF60-5DC9-F7C7A8FBD4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629" y="2675024"/>
            <a:ext cx="3425996" cy="2434624"/>
          </a:xfrm>
          <a:prstGeom prst="rect">
            <a:avLst/>
          </a:prstGeom>
        </p:spPr>
      </p:pic>
      <p:pic>
        <p:nvPicPr>
          <p:cNvPr id="9" name="Image 8">
            <a:extLst>
              <a:ext uri="{FF2B5EF4-FFF2-40B4-BE49-F238E27FC236}">
                <a16:creationId xmlns:a16="http://schemas.microsoft.com/office/drawing/2014/main" id="{4C947005-9A87-2433-AD80-E977460058BD}"/>
              </a:ext>
            </a:extLst>
          </p:cNvPr>
          <p:cNvPicPr>
            <a:picLocks noChangeAspect="1"/>
          </p:cNvPicPr>
          <p:nvPr/>
        </p:nvPicPr>
        <p:blipFill>
          <a:blip r:embed="rId8"/>
          <a:stretch>
            <a:fillRect/>
          </a:stretch>
        </p:blipFill>
        <p:spPr>
          <a:xfrm>
            <a:off x="6096305" y="-33129"/>
            <a:ext cx="1828495" cy="1828495"/>
          </a:xfrm>
          <a:prstGeom prst="rect">
            <a:avLst/>
          </a:prstGeom>
        </p:spPr>
      </p:pic>
      <p:sp>
        <p:nvSpPr>
          <p:cNvPr id="2" name="Google Shape;860;p19">
            <a:extLst>
              <a:ext uri="{FF2B5EF4-FFF2-40B4-BE49-F238E27FC236}">
                <a16:creationId xmlns:a16="http://schemas.microsoft.com/office/drawing/2014/main" id="{2030B96C-F491-3A24-932C-EB9D26977239}"/>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13</a:t>
            </a:fld>
            <a:endParaRPr lang="en" dirty="0">
              <a:solidFill>
                <a:schemeClr val="bg1"/>
              </a:solidFill>
            </a:endParaRPr>
          </a:p>
        </p:txBody>
      </p:sp>
    </p:spTree>
    <p:extLst>
      <p:ext uri="{BB962C8B-B14F-4D97-AF65-F5344CB8AC3E}">
        <p14:creationId xmlns:p14="http://schemas.microsoft.com/office/powerpoint/2010/main" val="41942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1450"/>
                            </p:stCondLst>
                            <p:childTnLst>
                              <p:par>
                                <p:cTn id="10" presetID="26" presetClass="emph" presetSubtype="0" fill="hold" grpId="0" nodeType="afterEffect">
                                  <p:stCondLst>
                                    <p:cond delay="0"/>
                                  </p:stCondLst>
                                  <p:iterate type="lt">
                                    <p:tmPct val="0"/>
                                  </p:iterate>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par>
                          <p:cTn id="13" fill="hold">
                            <p:stCondLst>
                              <p:cond delay="1950"/>
                            </p:stCondLst>
                            <p:childTnLst>
                              <p:par>
                                <p:cTn id="14" presetID="42" presetClass="path" presetSubtype="0" accel="50000" decel="50000" fill="hold" grpId="2" nodeType="afterEffect">
                                  <p:stCondLst>
                                    <p:cond delay="0"/>
                                  </p:stCondLst>
                                  <p:iterate type="lt">
                                    <p:tmPct val="0"/>
                                  </p:iterate>
                                  <p:childTnLst>
                                    <p:animMotion origin="layout" path="M 0 3.33333E-6 L -0.22465 -0.3355 " pathEditMode="relative" rAng="0" ptsTypes="AA">
                                      <p:cBhvr>
                                        <p:cTn id="15" dur="500" fill="hold"/>
                                        <p:tgtEl>
                                          <p:spTgt spid="5"/>
                                        </p:tgtEl>
                                        <p:attrNameLst>
                                          <p:attrName>ppt_x</p:attrName>
                                          <p:attrName>ppt_y</p:attrName>
                                        </p:attrNameLst>
                                      </p:cBhvr>
                                      <p:rCtr x="-11233" y="-16790"/>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 name="Image 4">
            <a:extLst>
              <a:ext uri="{FF2B5EF4-FFF2-40B4-BE49-F238E27FC236}">
                <a16:creationId xmlns:a16="http://schemas.microsoft.com/office/drawing/2014/main" id="{ABFFB36B-B2FA-A865-F118-0D62CF0E4306}"/>
              </a:ext>
            </a:extLst>
          </p:cNvPr>
          <p:cNvPicPr>
            <a:picLocks noChangeAspect="1"/>
          </p:cNvPicPr>
          <p:nvPr/>
        </p:nvPicPr>
        <p:blipFill>
          <a:blip r:embed="rId3"/>
          <a:stretch>
            <a:fillRect/>
          </a:stretch>
        </p:blipFill>
        <p:spPr>
          <a:xfrm>
            <a:off x="-199801" y="0"/>
            <a:ext cx="9543603" cy="5143500"/>
          </a:xfrm>
          <a:prstGeom prst="rect">
            <a:avLst/>
          </a:prstGeom>
        </p:spPr>
      </p:pic>
      <p:sp>
        <p:nvSpPr>
          <p:cNvPr id="6" name="ZoneTexte 5">
            <a:extLst>
              <a:ext uri="{FF2B5EF4-FFF2-40B4-BE49-F238E27FC236}">
                <a16:creationId xmlns:a16="http://schemas.microsoft.com/office/drawing/2014/main" id="{AD38DA10-2917-8FA7-F7AA-183583AA840B}"/>
              </a:ext>
            </a:extLst>
          </p:cNvPr>
          <p:cNvSpPr txBox="1"/>
          <p:nvPr/>
        </p:nvSpPr>
        <p:spPr>
          <a:xfrm>
            <a:off x="1228855" y="2187029"/>
            <a:ext cx="6686290" cy="769441"/>
          </a:xfrm>
          <a:prstGeom prst="rect">
            <a:avLst/>
          </a:prstGeom>
          <a:noFill/>
        </p:spPr>
        <p:txBody>
          <a:bodyPr wrap="square" rtlCol="0">
            <a:spAutoFit/>
          </a:bodyPr>
          <a:lstStyle/>
          <a:p>
            <a:pPr lvl="0" algn="ctr"/>
            <a:r>
              <a:rPr lang="fr-DZ" sz="4400" b="1" dirty="0">
                <a:ln>
                  <a:solidFill>
                    <a:schemeClr val="accent2">
                      <a:lumMod val="50000"/>
                    </a:schemeClr>
                  </a:solidFill>
                </a:ln>
                <a:solidFill>
                  <a:schemeClr val="bg1"/>
                </a:solidFill>
                <a:latin typeface="Aharoni" panose="02010803020104030203" pitchFamily="2" charset="-79"/>
                <a:cs typeface="Aharoni" panose="02010803020104030203" pitchFamily="2" charset="-79"/>
              </a:rPr>
              <a:t>Simulation</a:t>
            </a:r>
            <a:endParaRPr lang="fr-CA" sz="3200" b="1" dirty="0">
              <a:ln>
                <a:solidFill>
                  <a:schemeClr val="accent2">
                    <a:lumMod val="50000"/>
                  </a:schemeClr>
                </a:solidFill>
              </a:ln>
              <a:solidFill>
                <a:schemeClr val="bg1"/>
              </a:solidFill>
              <a:latin typeface="Aharoni" panose="02010803020104030203" pitchFamily="2" charset="-79"/>
              <a:cs typeface="Aharoni" panose="02010803020104030203" pitchFamily="2" charset="-79"/>
            </a:endParaRPr>
          </a:p>
        </p:txBody>
      </p:sp>
      <p:sp>
        <p:nvSpPr>
          <p:cNvPr id="2" name="Google Shape;860;p19">
            <a:extLst>
              <a:ext uri="{FF2B5EF4-FFF2-40B4-BE49-F238E27FC236}">
                <a16:creationId xmlns:a16="http://schemas.microsoft.com/office/drawing/2014/main" id="{0BF7D316-16AB-0BEA-0D35-A91F924287D4}"/>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14</a:t>
            </a:fld>
            <a:endParaRPr lang="en" dirty="0">
              <a:solidFill>
                <a:schemeClr val="bg1"/>
              </a:solidFill>
            </a:endParaRPr>
          </a:p>
        </p:txBody>
      </p:sp>
    </p:spTree>
    <p:extLst>
      <p:ext uri="{BB962C8B-B14F-4D97-AF65-F5344CB8AC3E}">
        <p14:creationId xmlns:p14="http://schemas.microsoft.com/office/powerpoint/2010/main" val="2640861077"/>
      </p:ext>
    </p:extLst>
  </p:cSld>
  <p:clrMapOvr>
    <a:masterClrMapping/>
  </p:clrMapOvr>
  <mc:AlternateContent xmlns:mc="http://schemas.openxmlformats.org/markup-compatibility/2006" xmlns:p14="http://schemas.microsoft.com/office/powerpoint/2010/main">
    <mc:Choice Requires="p14">
      <p:transition spd="slow" p14:dur="17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950"/>
                            </p:stCondLst>
                            <p:childTnLst>
                              <p:par>
                                <p:cTn id="10" presetID="26" presetClass="emph" presetSubtype="0" fill="hold" grpId="0" nodeType="afterEffect">
                                  <p:stCondLst>
                                    <p:cond delay="0"/>
                                  </p:stCondLst>
                                  <p:iterate type="lt">
                                    <p:tmPct val="0"/>
                                  </p:iterate>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12" name="Image 11">
            <a:extLst>
              <a:ext uri="{FF2B5EF4-FFF2-40B4-BE49-F238E27FC236}">
                <a16:creationId xmlns:a16="http://schemas.microsoft.com/office/drawing/2014/main" id="{65E79EF4-B004-4D47-B561-A310B5A1DB69}"/>
              </a:ext>
            </a:extLst>
          </p:cNvPr>
          <p:cNvPicPr>
            <a:picLocks noChangeAspect="1"/>
          </p:cNvPicPr>
          <p:nvPr/>
        </p:nvPicPr>
        <p:blipFill>
          <a:blip r:embed="rId3"/>
          <a:stretch>
            <a:fillRect/>
          </a:stretch>
        </p:blipFill>
        <p:spPr>
          <a:xfrm>
            <a:off x="0" y="1255"/>
            <a:ext cx="9144000" cy="5140990"/>
          </a:xfrm>
          <a:prstGeom prst="rect">
            <a:avLst/>
          </a:prstGeom>
        </p:spPr>
      </p:pic>
      <p:sp>
        <p:nvSpPr>
          <p:cNvPr id="2" name="ZoneTexte 1">
            <a:extLst>
              <a:ext uri="{FF2B5EF4-FFF2-40B4-BE49-F238E27FC236}">
                <a16:creationId xmlns:a16="http://schemas.microsoft.com/office/drawing/2014/main" id="{8BAEB232-5A23-C4BB-D0CB-4D9E26D85967}"/>
              </a:ext>
            </a:extLst>
          </p:cNvPr>
          <p:cNvSpPr txBox="1"/>
          <p:nvPr/>
        </p:nvSpPr>
        <p:spPr>
          <a:xfrm>
            <a:off x="2723513" y="2187029"/>
            <a:ext cx="3696973" cy="769441"/>
          </a:xfrm>
          <a:prstGeom prst="rect">
            <a:avLst/>
          </a:prstGeom>
          <a:noFill/>
        </p:spPr>
        <p:txBody>
          <a:bodyPr wrap="square" rtlCol="0">
            <a:spAutoFit/>
          </a:bodyPr>
          <a:lstStyle/>
          <a:p>
            <a:pPr lvl="0"/>
            <a:r>
              <a:rPr lang="fr-DZ" sz="4400" b="1" dirty="0">
                <a:solidFill>
                  <a:schemeClr val="bg1"/>
                </a:solidFill>
                <a:latin typeface="Aharoni" panose="02010803020104030203" pitchFamily="2" charset="-79"/>
                <a:cs typeface="Aharoni" panose="02010803020104030203" pitchFamily="2" charset="-79"/>
              </a:rPr>
              <a:t>Conclusion</a:t>
            </a:r>
            <a:endParaRPr lang="fr-CA" sz="3200" b="1" dirty="0">
              <a:solidFill>
                <a:schemeClr val="bg1"/>
              </a:solidFill>
              <a:latin typeface="Aharoni" panose="02010803020104030203" pitchFamily="2" charset="-79"/>
              <a:cs typeface="Aharoni" panose="02010803020104030203" pitchFamily="2" charset="-79"/>
            </a:endParaRPr>
          </a:p>
        </p:txBody>
      </p:sp>
      <p:sp>
        <p:nvSpPr>
          <p:cNvPr id="3" name="Google Shape;860;p19">
            <a:extLst>
              <a:ext uri="{FF2B5EF4-FFF2-40B4-BE49-F238E27FC236}">
                <a16:creationId xmlns:a16="http://schemas.microsoft.com/office/drawing/2014/main" id="{BB5C574C-55E5-7891-1D1B-13FA23FAF3E9}"/>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15</a:t>
            </a:fld>
            <a:endParaRPr lang="en" dirty="0">
              <a:solidFill>
                <a:schemeClr val="bg1"/>
              </a:solidFill>
            </a:endParaRPr>
          </a:p>
        </p:txBody>
      </p:sp>
    </p:spTree>
    <p:extLst>
      <p:ext uri="{BB962C8B-B14F-4D97-AF65-F5344CB8AC3E}">
        <p14:creationId xmlns:p14="http://schemas.microsoft.com/office/powerpoint/2010/main" val="121628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950"/>
                            </p:stCondLst>
                            <p:childTnLst>
                              <p:par>
                                <p:cTn id="10" presetID="26" presetClass="emph" presetSubtype="0" fill="hold" grpId="0" nodeType="afterEffect">
                                  <p:stCondLst>
                                    <p:cond delay="0"/>
                                  </p:stCondLst>
                                  <p:iterate type="lt">
                                    <p:tmPct val="0"/>
                                  </p:iterate>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2" name="Image 101">
            <a:extLst>
              <a:ext uri="{FF2B5EF4-FFF2-40B4-BE49-F238E27FC236}">
                <a16:creationId xmlns:a16="http://schemas.microsoft.com/office/drawing/2014/main" id="{632A1085-365F-A477-5B71-0EB18D5E4A8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0"/>
            <a:ext cx="9144000" cy="5143500"/>
          </a:xfrm>
          <a:prstGeom prst="rect">
            <a:avLst/>
          </a:prstGeom>
        </p:spPr>
      </p:pic>
      <p:sp>
        <p:nvSpPr>
          <p:cNvPr id="55" name="Google Shape;5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P</a:t>
            </a:r>
            <a:r>
              <a:rPr lang="fr-DZ" dirty="0">
                <a:solidFill>
                  <a:schemeClr val="bg1"/>
                </a:solidFill>
              </a:rPr>
              <a:t>lan</a:t>
            </a:r>
            <a:endParaRPr dirty="0">
              <a:solidFill>
                <a:schemeClr val="bg1"/>
              </a:solidFill>
            </a:endParaRPr>
          </a:p>
        </p:txBody>
      </p:sp>
      <p:sp>
        <p:nvSpPr>
          <p:cNvPr id="80" name="Google Shape;80;p16"/>
          <p:cNvSpPr/>
          <p:nvPr/>
        </p:nvSpPr>
        <p:spPr>
          <a:xfrm>
            <a:off x="5869119" y="2542202"/>
            <a:ext cx="1569" cy="9004"/>
          </a:xfrm>
          <a:custGeom>
            <a:avLst/>
            <a:gdLst/>
            <a:ahLst/>
            <a:cxnLst/>
            <a:rect l="l" t="t" r="r" b="b"/>
            <a:pathLst>
              <a:path w="142" h="815" extrusionOk="0">
                <a:moveTo>
                  <a:pt x="1" y="1"/>
                </a:moveTo>
                <a:lnTo>
                  <a:pt x="31" y="212"/>
                </a:lnTo>
                <a:lnTo>
                  <a:pt x="61" y="423"/>
                </a:lnTo>
                <a:lnTo>
                  <a:pt x="101" y="614"/>
                </a:lnTo>
                <a:lnTo>
                  <a:pt x="141" y="815"/>
                </a:lnTo>
                <a:lnTo>
                  <a:pt x="131" y="604"/>
                </a:lnTo>
                <a:lnTo>
                  <a:pt x="101" y="393"/>
                </a:lnTo>
                <a:lnTo>
                  <a:pt x="51" y="20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16"/>
          <p:cNvSpPr/>
          <p:nvPr/>
        </p:nvSpPr>
        <p:spPr>
          <a:xfrm>
            <a:off x="5734428" y="2714422"/>
            <a:ext cx="906" cy="453"/>
          </a:xfrm>
          <a:custGeom>
            <a:avLst/>
            <a:gdLst/>
            <a:ahLst/>
            <a:cxnLst/>
            <a:rect l="l" t="t" r="r" b="b"/>
            <a:pathLst>
              <a:path w="82" h="41" extrusionOk="0">
                <a:moveTo>
                  <a:pt x="81" y="1"/>
                </a:moveTo>
                <a:lnTo>
                  <a:pt x="51" y="11"/>
                </a:lnTo>
                <a:lnTo>
                  <a:pt x="1" y="41"/>
                </a:lnTo>
                <a:lnTo>
                  <a:pt x="61" y="21"/>
                </a:lnTo>
                <a:lnTo>
                  <a:pt x="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 name="Groupe 105">
            <a:extLst>
              <a:ext uri="{FF2B5EF4-FFF2-40B4-BE49-F238E27FC236}">
                <a16:creationId xmlns:a16="http://schemas.microsoft.com/office/drawing/2014/main" id="{8EF6A847-CD3E-431E-1996-74896998AC13}"/>
              </a:ext>
            </a:extLst>
          </p:cNvPr>
          <p:cNvGrpSpPr/>
          <p:nvPr/>
        </p:nvGrpSpPr>
        <p:grpSpPr>
          <a:xfrm>
            <a:off x="-42805" y="3510955"/>
            <a:ext cx="2956693" cy="1327890"/>
            <a:chOff x="-42805" y="3510955"/>
            <a:chExt cx="2956693" cy="1327890"/>
          </a:xfrm>
        </p:grpSpPr>
        <p:sp>
          <p:nvSpPr>
            <p:cNvPr id="73" name="Google Shape;73;p16"/>
            <p:cNvSpPr txBox="1"/>
            <p:nvPr/>
          </p:nvSpPr>
          <p:spPr>
            <a:xfrm>
              <a:off x="-42805" y="4510412"/>
              <a:ext cx="2956693" cy="328433"/>
            </a:xfrm>
            <a:prstGeom prst="rect">
              <a:avLst/>
            </a:prstGeom>
            <a:noFill/>
            <a:ln>
              <a:noFill/>
            </a:ln>
          </p:spPr>
          <p:txBody>
            <a:bodyPr spcFirstLastPara="1" wrap="square" lIns="91425" tIns="91425" rIns="91425" bIns="91425" anchor="ctr" anchorCtr="0">
              <a:noAutofit/>
            </a:bodyPr>
            <a:lstStyle/>
            <a:p>
              <a:pPr lvl="0">
                <a:lnSpc>
                  <a:spcPct val="107000"/>
                </a:lnSpc>
                <a:spcAft>
                  <a:spcPts val="800"/>
                </a:spcAft>
              </a:pPr>
              <a:r>
                <a:rPr lang="fr-DZ" sz="1800" b="1" dirty="0">
                  <a:solidFill>
                    <a:schemeClr val="bg1"/>
                  </a:solidFill>
                  <a:latin typeface="Fira Sans Extra Condensed"/>
                </a:rPr>
                <a:t>Modèle (Biologique/Formel)</a:t>
              </a:r>
              <a:endParaRPr lang="fr-CA" sz="1800" b="1" dirty="0">
                <a:solidFill>
                  <a:schemeClr val="bg1"/>
                </a:solidFill>
                <a:latin typeface="Fira Sans Extra Condensed"/>
              </a:endParaRPr>
            </a:p>
          </p:txBody>
        </p:sp>
        <p:grpSp>
          <p:nvGrpSpPr>
            <p:cNvPr id="8" name="Groupe 7">
              <a:extLst>
                <a:ext uri="{FF2B5EF4-FFF2-40B4-BE49-F238E27FC236}">
                  <a16:creationId xmlns:a16="http://schemas.microsoft.com/office/drawing/2014/main" id="{CE77D89F-C6B1-3BB4-7EC5-D9C3AAFBF6E8}"/>
                </a:ext>
              </a:extLst>
            </p:cNvPr>
            <p:cNvGrpSpPr/>
            <p:nvPr/>
          </p:nvGrpSpPr>
          <p:grpSpPr>
            <a:xfrm>
              <a:off x="803774" y="3510955"/>
              <a:ext cx="969264" cy="944467"/>
              <a:chOff x="2916600" y="3566573"/>
              <a:chExt cx="1165500" cy="1165500"/>
            </a:xfrm>
          </p:grpSpPr>
          <p:sp>
            <p:nvSpPr>
              <p:cNvPr id="78" name="Google Shape;78;p16"/>
              <p:cNvSpPr/>
              <p:nvPr/>
            </p:nvSpPr>
            <p:spPr>
              <a:xfrm>
                <a:off x="2916600" y="3566573"/>
                <a:ext cx="1165500" cy="1165500"/>
              </a:xfrm>
              <a:prstGeom prst="ellipse">
                <a:avLst/>
              </a:prstGeom>
              <a:solidFill>
                <a:srgbClr val="B9C9D5">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 name="Google Shape;84;p16"/>
              <p:cNvGrpSpPr/>
              <p:nvPr/>
            </p:nvGrpSpPr>
            <p:grpSpPr>
              <a:xfrm>
                <a:off x="3213298" y="3680814"/>
                <a:ext cx="596388" cy="912612"/>
                <a:chOff x="5403486" y="1078668"/>
                <a:chExt cx="596388" cy="912612"/>
              </a:xfrm>
            </p:grpSpPr>
            <p:sp>
              <p:nvSpPr>
                <p:cNvPr id="85" name="Google Shape;85;p16"/>
                <p:cNvSpPr/>
                <p:nvPr/>
              </p:nvSpPr>
              <p:spPr>
                <a:xfrm>
                  <a:off x="5578589" y="1476621"/>
                  <a:ext cx="53205" cy="101493"/>
                </a:xfrm>
                <a:custGeom>
                  <a:avLst/>
                  <a:gdLst/>
                  <a:ahLst/>
                  <a:cxnLst/>
                  <a:rect l="l" t="t" r="r" b="b"/>
                  <a:pathLst>
                    <a:path w="4816" h="9187" extrusionOk="0">
                      <a:moveTo>
                        <a:pt x="2292" y="0"/>
                      </a:moveTo>
                      <a:lnTo>
                        <a:pt x="2172" y="10"/>
                      </a:lnTo>
                      <a:lnTo>
                        <a:pt x="2051" y="20"/>
                      </a:lnTo>
                      <a:lnTo>
                        <a:pt x="1930" y="40"/>
                      </a:lnTo>
                      <a:lnTo>
                        <a:pt x="1699" y="101"/>
                      </a:lnTo>
                      <a:lnTo>
                        <a:pt x="1478" y="191"/>
                      </a:lnTo>
                      <a:lnTo>
                        <a:pt x="1267" y="292"/>
                      </a:lnTo>
                      <a:lnTo>
                        <a:pt x="1066" y="412"/>
                      </a:lnTo>
                      <a:lnTo>
                        <a:pt x="885" y="543"/>
                      </a:lnTo>
                      <a:lnTo>
                        <a:pt x="714" y="704"/>
                      </a:lnTo>
                      <a:lnTo>
                        <a:pt x="553" y="875"/>
                      </a:lnTo>
                      <a:lnTo>
                        <a:pt x="413" y="1056"/>
                      </a:lnTo>
                      <a:lnTo>
                        <a:pt x="292" y="1257"/>
                      </a:lnTo>
                      <a:lnTo>
                        <a:pt x="192" y="1468"/>
                      </a:lnTo>
                      <a:lnTo>
                        <a:pt x="111" y="1689"/>
                      </a:lnTo>
                      <a:lnTo>
                        <a:pt x="51" y="1920"/>
                      </a:lnTo>
                      <a:lnTo>
                        <a:pt x="31" y="2041"/>
                      </a:lnTo>
                      <a:lnTo>
                        <a:pt x="21" y="2161"/>
                      </a:lnTo>
                      <a:lnTo>
                        <a:pt x="11" y="2282"/>
                      </a:lnTo>
                      <a:lnTo>
                        <a:pt x="1" y="2402"/>
                      </a:lnTo>
                      <a:lnTo>
                        <a:pt x="1" y="6785"/>
                      </a:lnTo>
                      <a:lnTo>
                        <a:pt x="11" y="6905"/>
                      </a:lnTo>
                      <a:lnTo>
                        <a:pt x="21" y="7026"/>
                      </a:lnTo>
                      <a:lnTo>
                        <a:pt x="31" y="7146"/>
                      </a:lnTo>
                      <a:lnTo>
                        <a:pt x="51" y="7267"/>
                      </a:lnTo>
                      <a:lnTo>
                        <a:pt x="111" y="7498"/>
                      </a:lnTo>
                      <a:lnTo>
                        <a:pt x="192" y="7719"/>
                      </a:lnTo>
                      <a:lnTo>
                        <a:pt x="292" y="7930"/>
                      </a:lnTo>
                      <a:lnTo>
                        <a:pt x="413" y="8121"/>
                      </a:lnTo>
                      <a:lnTo>
                        <a:pt x="553" y="8312"/>
                      </a:lnTo>
                      <a:lnTo>
                        <a:pt x="714" y="8483"/>
                      </a:lnTo>
                      <a:lnTo>
                        <a:pt x="885" y="8634"/>
                      </a:lnTo>
                      <a:lnTo>
                        <a:pt x="1066" y="8775"/>
                      </a:lnTo>
                      <a:lnTo>
                        <a:pt x="1267" y="8895"/>
                      </a:lnTo>
                      <a:lnTo>
                        <a:pt x="1478" y="8996"/>
                      </a:lnTo>
                      <a:lnTo>
                        <a:pt x="1699" y="9076"/>
                      </a:lnTo>
                      <a:lnTo>
                        <a:pt x="1930" y="9136"/>
                      </a:lnTo>
                      <a:lnTo>
                        <a:pt x="2051" y="9157"/>
                      </a:lnTo>
                      <a:lnTo>
                        <a:pt x="2172" y="9177"/>
                      </a:lnTo>
                      <a:lnTo>
                        <a:pt x="2292" y="9187"/>
                      </a:lnTo>
                      <a:lnTo>
                        <a:pt x="2534" y="9187"/>
                      </a:lnTo>
                      <a:lnTo>
                        <a:pt x="2654" y="9177"/>
                      </a:lnTo>
                      <a:lnTo>
                        <a:pt x="2775" y="9157"/>
                      </a:lnTo>
                      <a:lnTo>
                        <a:pt x="2895" y="9136"/>
                      </a:lnTo>
                      <a:lnTo>
                        <a:pt x="3127" y="9076"/>
                      </a:lnTo>
                      <a:lnTo>
                        <a:pt x="3348" y="8996"/>
                      </a:lnTo>
                      <a:lnTo>
                        <a:pt x="3559" y="8895"/>
                      </a:lnTo>
                      <a:lnTo>
                        <a:pt x="3760" y="8775"/>
                      </a:lnTo>
                      <a:lnTo>
                        <a:pt x="3941" y="8634"/>
                      </a:lnTo>
                      <a:lnTo>
                        <a:pt x="4111" y="8483"/>
                      </a:lnTo>
                      <a:lnTo>
                        <a:pt x="4272" y="8312"/>
                      </a:lnTo>
                      <a:lnTo>
                        <a:pt x="4403" y="8121"/>
                      </a:lnTo>
                      <a:lnTo>
                        <a:pt x="4524" y="7930"/>
                      </a:lnTo>
                      <a:lnTo>
                        <a:pt x="4634" y="7719"/>
                      </a:lnTo>
                      <a:lnTo>
                        <a:pt x="4715" y="7498"/>
                      </a:lnTo>
                      <a:lnTo>
                        <a:pt x="4775" y="7267"/>
                      </a:lnTo>
                      <a:lnTo>
                        <a:pt x="4795" y="7146"/>
                      </a:lnTo>
                      <a:lnTo>
                        <a:pt x="4805" y="7026"/>
                      </a:lnTo>
                      <a:lnTo>
                        <a:pt x="4815" y="6905"/>
                      </a:lnTo>
                      <a:lnTo>
                        <a:pt x="4815" y="6785"/>
                      </a:lnTo>
                      <a:lnTo>
                        <a:pt x="4815" y="2402"/>
                      </a:lnTo>
                      <a:lnTo>
                        <a:pt x="4815" y="2282"/>
                      </a:lnTo>
                      <a:lnTo>
                        <a:pt x="4805" y="2161"/>
                      </a:lnTo>
                      <a:lnTo>
                        <a:pt x="4795" y="2041"/>
                      </a:lnTo>
                      <a:lnTo>
                        <a:pt x="4775" y="1920"/>
                      </a:lnTo>
                      <a:lnTo>
                        <a:pt x="4715" y="1689"/>
                      </a:lnTo>
                      <a:lnTo>
                        <a:pt x="4634" y="1468"/>
                      </a:lnTo>
                      <a:lnTo>
                        <a:pt x="4524" y="1257"/>
                      </a:lnTo>
                      <a:lnTo>
                        <a:pt x="4403" y="1056"/>
                      </a:lnTo>
                      <a:lnTo>
                        <a:pt x="4272" y="875"/>
                      </a:lnTo>
                      <a:lnTo>
                        <a:pt x="4111" y="704"/>
                      </a:lnTo>
                      <a:lnTo>
                        <a:pt x="3941" y="543"/>
                      </a:lnTo>
                      <a:lnTo>
                        <a:pt x="3760" y="412"/>
                      </a:lnTo>
                      <a:lnTo>
                        <a:pt x="3559" y="292"/>
                      </a:lnTo>
                      <a:lnTo>
                        <a:pt x="3348" y="191"/>
                      </a:lnTo>
                      <a:lnTo>
                        <a:pt x="3127" y="101"/>
                      </a:lnTo>
                      <a:lnTo>
                        <a:pt x="2895" y="40"/>
                      </a:lnTo>
                      <a:lnTo>
                        <a:pt x="2775" y="20"/>
                      </a:lnTo>
                      <a:lnTo>
                        <a:pt x="2654" y="10"/>
                      </a:lnTo>
                      <a:lnTo>
                        <a:pt x="2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6"/>
                <p:cNvSpPr/>
                <p:nvPr/>
              </p:nvSpPr>
              <p:spPr>
                <a:xfrm>
                  <a:off x="5582588" y="1584434"/>
                  <a:ext cx="69522" cy="98610"/>
                </a:xfrm>
                <a:custGeom>
                  <a:avLst/>
                  <a:gdLst/>
                  <a:ahLst/>
                  <a:cxnLst/>
                  <a:rect l="l" t="t" r="r" b="b"/>
                  <a:pathLst>
                    <a:path w="6293" h="8926" extrusionOk="0">
                      <a:moveTo>
                        <a:pt x="2292" y="1"/>
                      </a:moveTo>
                      <a:lnTo>
                        <a:pt x="2061" y="21"/>
                      </a:lnTo>
                      <a:lnTo>
                        <a:pt x="1940" y="41"/>
                      </a:lnTo>
                      <a:lnTo>
                        <a:pt x="1820" y="71"/>
                      </a:lnTo>
                      <a:lnTo>
                        <a:pt x="1699" y="101"/>
                      </a:lnTo>
                      <a:lnTo>
                        <a:pt x="1589" y="141"/>
                      </a:lnTo>
                      <a:lnTo>
                        <a:pt x="1468" y="182"/>
                      </a:lnTo>
                      <a:lnTo>
                        <a:pt x="1357" y="232"/>
                      </a:lnTo>
                      <a:lnTo>
                        <a:pt x="1247" y="292"/>
                      </a:lnTo>
                      <a:lnTo>
                        <a:pt x="1146" y="352"/>
                      </a:lnTo>
                      <a:lnTo>
                        <a:pt x="945" y="483"/>
                      </a:lnTo>
                      <a:lnTo>
                        <a:pt x="774" y="634"/>
                      </a:lnTo>
                      <a:lnTo>
                        <a:pt x="604" y="805"/>
                      </a:lnTo>
                      <a:lnTo>
                        <a:pt x="463" y="986"/>
                      </a:lnTo>
                      <a:lnTo>
                        <a:pt x="332" y="1177"/>
                      </a:lnTo>
                      <a:lnTo>
                        <a:pt x="222" y="1378"/>
                      </a:lnTo>
                      <a:lnTo>
                        <a:pt x="141" y="1599"/>
                      </a:lnTo>
                      <a:lnTo>
                        <a:pt x="71" y="1820"/>
                      </a:lnTo>
                      <a:lnTo>
                        <a:pt x="21" y="2041"/>
                      </a:lnTo>
                      <a:lnTo>
                        <a:pt x="1" y="2282"/>
                      </a:lnTo>
                      <a:lnTo>
                        <a:pt x="1" y="2513"/>
                      </a:lnTo>
                      <a:lnTo>
                        <a:pt x="21" y="2755"/>
                      </a:lnTo>
                      <a:lnTo>
                        <a:pt x="41" y="2865"/>
                      </a:lnTo>
                      <a:lnTo>
                        <a:pt x="61" y="2986"/>
                      </a:lnTo>
                      <a:lnTo>
                        <a:pt x="101" y="3106"/>
                      </a:lnTo>
                      <a:lnTo>
                        <a:pt x="141" y="3217"/>
                      </a:lnTo>
                      <a:lnTo>
                        <a:pt x="1619" y="7338"/>
                      </a:lnTo>
                      <a:lnTo>
                        <a:pt x="1669" y="7458"/>
                      </a:lnTo>
                      <a:lnTo>
                        <a:pt x="1719" y="7569"/>
                      </a:lnTo>
                      <a:lnTo>
                        <a:pt x="1769" y="7669"/>
                      </a:lnTo>
                      <a:lnTo>
                        <a:pt x="1830" y="7780"/>
                      </a:lnTo>
                      <a:lnTo>
                        <a:pt x="1970" y="7971"/>
                      </a:lnTo>
                      <a:lnTo>
                        <a:pt x="2121" y="8152"/>
                      </a:lnTo>
                      <a:lnTo>
                        <a:pt x="2282" y="8313"/>
                      </a:lnTo>
                      <a:lnTo>
                        <a:pt x="2463" y="8463"/>
                      </a:lnTo>
                      <a:lnTo>
                        <a:pt x="2664" y="8594"/>
                      </a:lnTo>
                      <a:lnTo>
                        <a:pt x="2865" y="8695"/>
                      </a:lnTo>
                      <a:lnTo>
                        <a:pt x="3076" y="8785"/>
                      </a:lnTo>
                      <a:lnTo>
                        <a:pt x="3297" y="8855"/>
                      </a:lnTo>
                      <a:lnTo>
                        <a:pt x="3528" y="8896"/>
                      </a:lnTo>
                      <a:lnTo>
                        <a:pt x="3760" y="8926"/>
                      </a:lnTo>
                      <a:lnTo>
                        <a:pt x="4001" y="8926"/>
                      </a:lnTo>
                      <a:lnTo>
                        <a:pt x="4232" y="8906"/>
                      </a:lnTo>
                      <a:lnTo>
                        <a:pt x="4353" y="8886"/>
                      </a:lnTo>
                      <a:lnTo>
                        <a:pt x="4473" y="8855"/>
                      </a:lnTo>
                      <a:lnTo>
                        <a:pt x="4584" y="8825"/>
                      </a:lnTo>
                      <a:lnTo>
                        <a:pt x="4704" y="8785"/>
                      </a:lnTo>
                      <a:lnTo>
                        <a:pt x="4815" y="8745"/>
                      </a:lnTo>
                      <a:lnTo>
                        <a:pt x="4935" y="8695"/>
                      </a:lnTo>
                      <a:lnTo>
                        <a:pt x="5036" y="8634"/>
                      </a:lnTo>
                      <a:lnTo>
                        <a:pt x="5147" y="8574"/>
                      </a:lnTo>
                      <a:lnTo>
                        <a:pt x="5338" y="8443"/>
                      </a:lnTo>
                      <a:lnTo>
                        <a:pt x="5518" y="8293"/>
                      </a:lnTo>
                      <a:lnTo>
                        <a:pt x="5679" y="8122"/>
                      </a:lnTo>
                      <a:lnTo>
                        <a:pt x="5830" y="7941"/>
                      </a:lnTo>
                      <a:lnTo>
                        <a:pt x="5961" y="7750"/>
                      </a:lnTo>
                      <a:lnTo>
                        <a:pt x="6061" y="7549"/>
                      </a:lnTo>
                      <a:lnTo>
                        <a:pt x="6152" y="7328"/>
                      </a:lnTo>
                      <a:lnTo>
                        <a:pt x="6222" y="7107"/>
                      </a:lnTo>
                      <a:lnTo>
                        <a:pt x="6262" y="6885"/>
                      </a:lnTo>
                      <a:lnTo>
                        <a:pt x="6292" y="6644"/>
                      </a:lnTo>
                      <a:lnTo>
                        <a:pt x="6292" y="6413"/>
                      </a:lnTo>
                      <a:lnTo>
                        <a:pt x="6272" y="6172"/>
                      </a:lnTo>
                      <a:lnTo>
                        <a:pt x="6252" y="6061"/>
                      </a:lnTo>
                      <a:lnTo>
                        <a:pt x="6222" y="5941"/>
                      </a:lnTo>
                      <a:lnTo>
                        <a:pt x="6192" y="5820"/>
                      </a:lnTo>
                      <a:lnTo>
                        <a:pt x="6152" y="5709"/>
                      </a:lnTo>
                      <a:lnTo>
                        <a:pt x="4664" y="1589"/>
                      </a:lnTo>
                      <a:lnTo>
                        <a:pt x="4624" y="1468"/>
                      </a:lnTo>
                      <a:lnTo>
                        <a:pt x="4574" y="1357"/>
                      </a:lnTo>
                      <a:lnTo>
                        <a:pt x="4513" y="1257"/>
                      </a:lnTo>
                      <a:lnTo>
                        <a:pt x="4453" y="1146"/>
                      </a:lnTo>
                      <a:lnTo>
                        <a:pt x="4322" y="955"/>
                      </a:lnTo>
                      <a:lnTo>
                        <a:pt x="4172" y="775"/>
                      </a:lnTo>
                      <a:lnTo>
                        <a:pt x="4001" y="614"/>
                      </a:lnTo>
                      <a:lnTo>
                        <a:pt x="3820" y="463"/>
                      </a:lnTo>
                      <a:lnTo>
                        <a:pt x="3629" y="332"/>
                      </a:lnTo>
                      <a:lnTo>
                        <a:pt x="3428" y="232"/>
                      </a:lnTo>
                      <a:lnTo>
                        <a:pt x="3207" y="141"/>
                      </a:lnTo>
                      <a:lnTo>
                        <a:pt x="2986" y="71"/>
                      </a:lnTo>
                      <a:lnTo>
                        <a:pt x="2765" y="21"/>
                      </a:lnTo>
                      <a:lnTo>
                        <a:pt x="25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6"/>
                <p:cNvSpPr/>
                <p:nvPr/>
              </p:nvSpPr>
              <p:spPr>
                <a:xfrm>
                  <a:off x="5626115" y="1688368"/>
                  <a:ext cx="69522" cy="98610"/>
                </a:xfrm>
                <a:custGeom>
                  <a:avLst/>
                  <a:gdLst/>
                  <a:ahLst/>
                  <a:cxnLst/>
                  <a:rect l="l" t="t" r="r" b="b"/>
                  <a:pathLst>
                    <a:path w="6293" h="8926" extrusionOk="0">
                      <a:moveTo>
                        <a:pt x="2292" y="0"/>
                      </a:moveTo>
                      <a:lnTo>
                        <a:pt x="2051" y="20"/>
                      </a:lnTo>
                      <a:lnTo>
                        <a:pt x="1940" y="40"/>
                      </a:lnTo>
                      <a:lnTo>
                        <a:pt x="1820" y="71"/>
                      </a:lnTo>
                      <a:lnTo>
                        <a:pt x="1699" y="101"/>
                      </a:lnTo>
                      <a:lnTo>
                        <a:pt x="1588" y="141"/>
                      </a:lnTo>
                      <a:lnTo>
                        <a:pt x="1468" y="191"/>
                      </a:lnTo>
                      <a:lnTo>
                        <a:pt x="1357" y="241"/>
                      </a:lnTo>
                      <a:lnTo>
                        <a:pt x="1247" y="292"/>
                      </a:lnTo>
                      <a:lnTo>
                        <a:pt x="1146" y="352"/>
                      </a:lnTo>
                      <a:lnTo>
                        <a:pt x="945" y="483"/>
                      </a:lnTo>
                      <a:lnTo>
                        <a:pt x="764" y="643"/>
                      </a:lnTo>
                      <a:lnTo>
                        <a:pt x="603" y="804"/>
                      </a:lnTo>
                      <a:lnTo>
                        <a:pt x="463" y="985"/>
                      </a:lnTo>
                      <a:lnTo>
                        <a:pt x="332" y="1176"/>
                      </a:lnTo>
                      <a:lnTo>
                        <a:pt x="222" y="1387"/>
                      </a:lnTo>
                      <a:lnTo>
                        <a:pt x="141" y="1598"/>
                      </a:lnTo>
                      <a:lnTo>
                        <a:pt x="71" y="1819"/>
                      </a:lnTo>
                      <a:lnTo>
                        <a:pt x="21" y="2051"/>
                      </a:lnTo>
                      <a:lnTo>
                        <a:pt x="0" y="2282"/>
                      </a:lnTo>
                      <a:lnTo>
                        <a:pt x="0" y="2513"/>
                      </a:lnTo>
                      <a:lnTo>
                        <a:pt x="21" y="2754"/>
                      </a:lnTo>
                      <a:lnTo>
                        <a:pt x="41" y="2875"/>
                      </a:lnTo>
                      <a:lnTo>
                        <a:pt x="61" y="2985"/>
                      </a:lnTo>
                      <a:lnTo>
                        <a:pt x="101" y="3106"/>
                      </a:lnTo>
                      <a:lnTo>
                        <a:pt x="141" y="3226"/>
                      </a:lnTo>
                      <a:lnTo>
                        <a:pt x="1619" y="7337"/>
                      </a:lnTo>
                      <a:lnTo>
                        <a:pt x="1669" y="7458"/>
                      </a:lnTo>
                      <a:lnTo>
                        <a:pt x="1719" y="7568"/>
                      </a:lnTo>
                      <a:lnTo>
                        <a:pt x="1769" y="7679"/>
                      </a:lnTo>
                      <a:lnTo>
                        <a:pt x="1830" y="7780"/>
                      </a:lnTo>
                      <a:lnTo>
                        <a:pt x="1970" y="7981"/>
                      </a:lnTo>
                      <a:lnTo>
                        <a:pt x="2121" y="8161"/>
                      </a:lnTo>
                      <a:lnTo>
                        <a:pt x="2282" y="8322"/>
                      </a:lnTo>
                      <a:lnTo>
                        <a:pt x="2463" y="8463"/>
                      </a:lnTo>
                      <a:lnTo>
                        <a:pt x="2664" y="8594"/>
                      </a:lnTo>
                      <a:lnTo>
                        <a:pt x="2865" y="8704"/>
                      </a:lnTo>
                      <a:lnTo>
                        <a:pt x="3076" y="8785"/>
                      </a:lnTo>
                      <a:lnTo>
                        <a:pt x="3297" y="8855"/>
                      </a:lnTo>
                      <a:lnTo>
                        <a:pt x="3528" y="8905"/>
                      </a:lnTo>
                      <a:lnTo>
                        <a:pt x="3759" y="8925"/>
                      </a:lnTo>
                      <a:lnTo>
                        <a:pt x="4001" y="8925"/>
                      </a:lnTo>
                      <a:lnTo>
                        <a:pt x="4232" y="8905"/>
                      </a:lnTo>
                      <a:lnTo>
                        <a:pt x="4352" y="8885"/>
                      </a:lnTo>
                      <a:lnTo>
                        <a:pt x="4473" y="8865"/>
                      </a:lnTo>
                      <a:lnTo>
                        <a:pt x="4584" y="8825"/>
                      </a:lnTo>
                      <a:lnTo>
                        <a:pt x="4704" y="8785"/>
                      </a:lnTo>
                      <a:lnTo>
                        <a:pt x="4815" y="8744"/>
                      </a:lnTo>
                      <a:lnTo>
                        <a:pt x="4935" y="8694"/>
                      </a:lnTo>
                      <a:lnTo>
                        <a:pt x="5036" y="8634"/>
                      </a:lnTo>
                      <a:lnTo>
                        <a:pt x="5146" y="8584"/>
                      </a:lnTo>
                      <a:lnTo>
                        <a:pt x="5337" y="8443"/>
                      </a:lnTo>
                      <a:lnTo>
                        <a:pt x="5518" y="8292"/>
                      </a:lnTo>
                      <a:lnTo>
                        <a:pt x="5679" y="8121"/>
                      </a:lnTo>
                      <a:lnTo>
                        <a:pt x="5830" y="7940"/>
                      </a:lnTo>
                      <a:lnTo>
                        <a:pt x="5951" y="7749"/>
                      </a:lnTo>
                      <a:lnTo>
                        <a:pt x="6061" y="7548"/>
                      </a:lnTo>
                      <a:lnTo>
                        <a:pt x="6152" y="7337"/>
                      </a:lnTo>
                      <a:lnTo>
                        <a:pt x="6222" y="7116"/>
                      </a:lnTo>
                      <a:lnTo>
                        <a:pt x="6262" y="6885"/>
                      </a:lnTo>
                      <a:lnTo>
                        <a:pt x="6292" y="6654"/>
                      </a:lnTo>
                      <a:lnTo>
                        <a:pt x="6292" y="6413"/>
                      </a:lnTo>
                      <a:lnTo>
                        <a:pt x="6272" y="6181"/>
                      </a:lnTo>
                      <a:lnTo>
                        <a:pt x="6252" y="6061"/>
                      </a:lnTo>
                      <a:lnTo>
                        <a:pt x="6222" y="5940"/>
                      </a:lnTo>
                      <a:lnTo>
                        <a:pt x="6192" y="5820"/>
                      </a:lnTo>
                      <a:lnTo>
                        <a:pt x="6152" y="5709"/>
                      </a:lnTo>
                      <a:lnTo>
                        <a:pt x="4664" y="1588"/>
                      </a:lnTo>
                      <a:lnTo>
                        <a:pt x="4624" y="1478"/>
                      </a:lnTo>
                      <a:lnTo>
                        <a:pt x="4574" y="1367"/>
                      </a:lnTo>
                      <a:lnTo>
                        <a:pt x="4513" y="1257"/>
                      </a:lnTo>
                      <a:lnTo>
                        <a:pt x="4453" y="1156"/>
                      </a:lnTo>
                      <a:lnTo>
                        <a:pt x="4322" y="955"/>
                      </a:lnTo>
                      <a:lnTo>
                        <a:pt x="4172" y="774"/>
                      </a:lnTo>
                      <a:lnTo>
                        <a:pt x="4001" y="613"/>
                      </a:lnTo>
                      <a:lnTo>
                        <a:pt x="3820" y="463"/>
                      </a:lnTo>
                      <a:lnTo>
                        <a:pt x="3629" y="342"/>
                      </a:lnTo>
                      <a:lnTo>
                        <a:pt x="3428" y="231"/>
                      </a:lnTo>
                      <a:lnTo>
                        <a:pt x="3207" y="141"/>
                      </a:lnTo>
                      <a:lnTo>
                        <a:pt x="2986" y="71"/>
                      </a:lnTo>
                      <a:lnTo>
                        <a:pt x="2764" y="30"/>
                      </a:lnTo>
                      <a:lnTo>
                        <a:pt x="25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16"/>
                <p:cNvSpPr/>
                <p:nvPr/>
              </p:nvSpPr>
              <p:spPr>
                <a:xfrm>
                  <a:off x="5684413" y="1776859"/>
                  <a:ext cx="97936" cy="71632"/>
                </a:xfrm>
                <a:custGeom>
                  <a:avLst/>
                  <a:gdLst/>
                  <a:ahLst/>
                  <a:cxnLst/>
                  <a:rect l="l" t="t" r="r" b="b"/>
                  <a:pathLst>
                    <a:path w="8865" h="6484" extrusionOk="0">
                      <a:moveTo>
                        <a:pt x="2392" y="1"/>
                      </a:moveTo>
                      <a:lnTo>
                        <a:pt x="2151" y="11"/>
                      </a:lnTo>
                      <a:lnTo>
                        <a:pt x="1930" y="51"/>
                      </a:lnTo>
                      <a:lnTo>
                        <a:pt x="1699" y="111"/>
                      </a:lnTo>
                      <a:lnTo>
                        <a:pt x="1488" y="192"/>
                      </a:lnTo>
                      <a:lnTo>
                        <a:pt x="1277" y="282"/>
                      </a:lnTo>
                      <a:lnTo>
                        <a:pt x="1076" y="403"/>
                      </a:lnTo>
                      <a:lnTo>
                        <a:pt x="885" y="543"/>
                      </a:lnTo>
                      <a:lnTo>
                        <a:pt x="714" y="694"/>
                      </a:lnTo>
                      <a:lnTo>
                        <a:pt x="553" y="875"/>
                      </a:lnTo>
                      <a:lnTo>
                        <a:pt x="412" y="1066"/>
                      </a:lnTo>
                      <a:lnTo>
                        <a:pt x="352" y="1167"/>
                      </a:lnTo>
                      <a:lnTo>
                        <a:pt x="292" y="1267"/>
                      </a:lnTo>
                      <a:lnTo>
                        <a:pt x="231" y="1378"/>
                      </a:lnTo>
                      <a:lnTo>
                        <a:pt x="181" y="1488"/>
                      </a:lnTo>
                      <a:lnTo>
                        <a:pt x="141" y="1609"/>
                      </a:lnTo>
                      <a:lnTo>
                        <a:pt x="101" y="1719"/>
                      </a:lnTo>
                      <a:lnTo>
                        <a:pt x="70" y="1840"/>
                      </a:lnTo>
                      <a:lnTo>
                        <a:pt x="40" y="1961"/>
                      </a:lnTo>
                      <a:lnTo>
                        <a:pt x="10" y="2192"/>
                      </a:lnTo>
                      <a:lnTo>
                        <a:pt x="0" y="2423"/>
                      </a:lnTo>
                      <a:lnTo>
                        <a:pt x="20" y="2664"/>
                      </a:lnTo>
                      <a:lnTo>
                        <a:pt x="50" y="2885"/>
                      </a:lnTo>
                      <a:lnTo>
                        <a:pt x="111" y="3116"/>
                      </a:lnTo>
                      <a:lnTo>
                        <a:pt x="191" y="3328"/>
                      </a:lnTo>
                      <a:lnTo>
                        <a:pt x="292" y="3539"/>
                      </a:lnTo>
                      <a:lnTo>
                        <a:pt x="402" y="3740"/>
                      </a:lnTo>
                      <a:lnTo>
                        <a:pt x="543" y="3931"/>
                      </a:lnTo>
                      <a:lnTo>
                        <a:pt x="704" y="4101"/>
                      </a:lnTo>
                      <a:lnTo>
                        <a:pt x="875" y="4262"/>
                      </a:lnTo>
                      <a:lnTo>
                        <a:pt x="1066" y="4403"/>
                      </a:lnTo>
                      <a:lnTo>
                        <a:pt x="1166" y="4473"/>
                      </a:lnTo>
                      <a:lnTo>
                        <a:pt x="1267" y="4524"/>
                      </a:lnTo>
                      <a:lnTo>
                        <a:pt x="1377" y="4584"/>
                      </a:lnTo>
                      <a:lnTo>
                        <a:pt x="1488" y="4634"/>
                      </a:lnTo>
                      <a:lnTo>
                        <a:pt x="5538" y="6303"/>
                      </a:lnTo>
                      <a:lnTo>
                        <a:pt x="5659" y="6343"/>
                      </a:lnTo>
                      <a:lnTo>
                        <a:pt x="5769" y="6383"/>
                      </a:lnTo>
                      <a:lnTo>
                        <a:pt x="5890" y="6413"/>
                      </a:lnTo>
                      <a:lnTo>
                        <a:pt x="6010" y="6443"/>
                      </a:lnTo>
                      <a:lnTo>
                        <a:pt x="6242" y="6473"/>
                      </a:lnTo>
                      <a:lnTo>
                        <a:pt x="6473" y="6483"/>
                      </a:lnTo>
                      <a:lnTo>
                        <a:pt x="6714" y="6463"/>
                      </a:lnTo>
                      <a:lnTo>
                        <a:pt x="6935" y="6433"/>
                      </a:lnTo>
                      <a:lnTo>
                        <a:pt x="7166" y="6373"/>
                      </a:lnTo>
                      <a:lnTo>
                        <a:pt x="7377" y="6293"/>
                      </a:lnTo>
                      <a:lnTo>
                        <a:pt x="7588" y="6192"/>
                      </a:lnTo>
                      <a:lnTo>
                        <a:pt x="7789" y="6071"/>
                      </a:lnTo>
                      <a:lnTo>
                        <a:pt x="7980" y="5941"/>
                      </a:lnTo>
                      <a:lnTo>
                        <a:pt x="8151" y="5780"/>
                      </a:lnTo>
                      <a:lnTo>
                        <a:pt x="8312" y="5609"/>
                      </a:lnTo>
                      <a:lnTo>
                        <a:pt x="8453" y="5418"/>
                      </a:lnTo>
                      <a:lnTo>
                        <a:pt x="8513" y="5318"/>
                      </a:lnTo>
                      <a:lnTo>
                        <a:pt x="8573" y="5217"/>
                      </a:lnTo>
                      <a:lnTo>
                        <a:pt x="8634" y="5107"/>
                      </a:lnTo>
                      <a:lnTo>
                        <a:pt x="8684" y="4986"/>
                      </a:lnTo>
                      <a:lnTo>
                        <a:pt x="8724" y="4875"/>
                      </a:lnTo>
                      <a:lnTo>
                        <a:pt x="8764" y="4755"/>
                      </a:lnTo>
                      <a:lnTo>
                        <a:pt x="8795" y="4644"/>
                      </a:lnTo>
                      <a:lnTo>
                        <a:pt x="8825" y="4524"/>
                      </a:lnTo>
                      <a:lnTo>
                        <a:pt x="8855" y="4292"/>
                      </a:lnTo>
                      <a:lnTo>
                        <a:pt x="8865" y="4051"/>
                      </a:lnTo>
                      <a:lnTo>
                        <a:pt x="8845" y="3820"/>
                      </a:lnTo>
                      <a:lnTo>
                        <a:pt x="8815" y="3589"/>
                      </a:lnTo>
                      <a:lnTo>
                        <a:pt x="8754" y="3368"/>
                      </a:lnTo>
                      <a:lnTo>
                        <a:pt x="8674" y="3147"/>
                      </a:lnTo>
                      <a:lnTo>
                        <a:pt x="8573" y="2936"/>
                      </a:lnTo>
                      <a:lnTo>
                        <a:pt x="8463" y="2745"/>
                      </a:lnTo>
                      <a:lnTo>
                        <a:pt x="8322" y="2554"/>
                      </a:lnTo>
                      <a:lnTo>
                        <a:pt x="8161" y="2383"/>
                      </a:lnTo>
                      <a:lnTo>
                        <a:pt x="7991" y="2222"/>
                      </a:lnTo>
                      <a:lnTo>
                        <a:pt x="7800" y="2081"/>
                      </a:lnTo>
                      <a:lnTo>
                        <a:pt x="7699" y="2011"/>
                      </a:lnTo>
                      <a:lnTo>
                        <a:pt x="7599" y="1951"/>
                      </a:lnTo>
                      <a:lnTo>
                        <a:pt x="7488" y="1900"/>
                      </a:lnTo>
                      <a:lnTo>
                        <a:pt x="7377" y="1850"/>
                      </a:lnTo>
                      <a:lnTo>
                        <a:pt x="3327" y="182"/>
                      </a:lnTo>
                      <a:lnTo>
                        <a:pt x="3206" y="141"/>
                      </a:lnTo>
                      <a:lnTo>
                        <a:pt x="3096" y="101"/>
                      </a:lnTo>
                      <a:lnTo>
                        <a:pt x="2975" y="71"/>
                      </a:lnTo>
                      <a:lnTo>
                        <a:pt x="2865" y="41"/>
                      </a:lnTo>
                      <a:lnTo>
                        <a:pt x="2623" y="11"/>
                      </a:lnTo>
                      <a:lnTo>
                        <a:pt x="23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6"/>
                <p:cNvSpPr/>
                <p:nvPr/>
              </p:nvSpPr>
              <p:spPr>
                <a:xfrm>
                  <a:off x="5675420" y="1078668"/>
                  <a:ext cx="1447" cy="6783"/>
                </a:xfrm>
                <a:custGeom>
                  <a:avLst/>
                  <a:gdLst/>
                  <a:ahLst/>
                  <a:cxnLst/>
                  <a:rect l="l" t="t" r="r" b="b"/>
                  <a:pathLst>
                    <a:path w="131" h="614" extrusionOk="0">
                      <a:moveTo>
                        <a:pt x="0" y="0"/>
                      </a:moveTo>
                      <a:lnTo>
                        <a:pt x="20" y="161"/>
                      </a:lnTo>
                      <a:lnTo>
                        <a:pt x="50" y="312"/>
                      </a:lnTo>
                      <a:lnTo>
                        <a:pt x="131" y="613"/>
                      </a:lnTo>
                      <a:lnTo>
                        <a:pt x="111" y="452"/>
                      </a:lnTo>
                      <a:lnTo>
                        <a:pt x="90" y="302"/>
                      </a:lnTo>
                      <a:lnTo>
                        <a:pt x="50" y="14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6"/>
                <p:cNvSpPr/>
                <p:nvPr/>
              </p:nvSpPr>
              <p:spPr>
                <a:xfrm>
                  <a:off x="5557389" y="1210686"/>
                  <a:ext cx="674" cy="342"/>
                </a:xfrm>
                <a:custGeom>
                  <a:avLst/>
                  <a:gdLst/>
                  <a:ahLst/>
                  <a:cxnLst/>
                  <a:rect l="l" t="t" r="r" b="b"/>
                  <a:pathLst>
                    <a:path w="61" h="31" extrusionOk="0">
                      <a:moveTo>
                        <a:pt x="60" y="0"/>
                      </a:moveTo>
                      <a:lnTo>
                        <a:pt x="40" y="11"/>
                      </a:lnTo>
                      <a:lnTo>
                        <a:pt x="0" y="31"/>
                      </a:lnTo>
                      <a:lnTo>
                        <a:pt x="50" y="21"/>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6"/>
                <p:cNvSpPr/>
                <p:nvPr/>
              </p:nvSpPr>
              <p:spPr>
                <a:xfrm>
                  <a:off x="5403486" y="1085219"/>
                  <a:ext cx="517443" cy="496232"/>
                </a:xfrm>
                <a:custGeom>
                  <a:avLst/>
                  <a:gdLst/>
                  <a:ahLst/>
                  <a:cxnLst/>
                  <a:rect l="l" t="t" r="r" b="b"/>
                  <a:pathLst>
                    <a:path w="46838" h="44918" extrusionOk="0">
                      <a:moveTo>
                        <a:pt x="24203" y="19720"/>
                      </a:moveTo>
                      <a:lnTo>
                        <a:pt x="24404" y="19730"/>
                      </a:lnTo>
                      <a:lnTo>
                        <a:pt x="24605" y="19740"/>
                      </a:lnTo>
                      <a:lnTo>
                        <a:pt x="24796" y="19760"/>
                      </a:lnTo>
                      <a:lnTo>
                        <a:pt x="24987" y="19800"/>
                      </a:lnTo>
                      <a:lnTo>
                        <a:pt x="25168" y="19840"/>
                      </a:lnTo>
                      <a:lnTo>
                        <a:pt x="25359" y="19881"/>
                      </a:lnTo>
                      <a:lnTo>
                        <a:pt x="25540" y="19941"/>
                      </a:lnTo>
                      <a:lnTo>
                        <a:pt x="25711" y="20001"/>
                      </a:lnTo>
                      <a:lnTo>
                        <a:pt x="25881" y="20072"/>
                      </a:lnTo>
                      <a:lnTo>
                        <a:pt x="26052" y="20152"/>
                      </a:lnTo>
                      <a:lnTo>
                        <a:pt x="26213" y="20242"/>
                      </a:lnTo>
                      <a:lnTo>
                        <a:pt x="26364" y="20333"/>
                      </a:lnTo>
                      <a:lnTo>
                        <a:pt x="26515" y="20433"/>
                      </a:lnTo>
                      <a:lnTo>
                        <a:pt x="26665" y="20544"/>
                      </a:lnTo>
                      <a:lnTo>
                        <a:pt x="26806" y="20654"/>
                      </a:lnTo>
                      <a:lnTo>
                        <a:pt x="26937" y="20765"/>
                      </a:lnTo>
                      <a:lnTo>
                        <a:pt x="27067" y="20896"/>
                      </a:lnTo>
                      <a:lnTo>
                        <a:pt x="27188" y="21026"/>
                      </a:lnTo>
                      <a:lnTo>
                        <a:pt x="27299" y="21157"/>
                      </a:lnTo>
                      <a:lnTo>
                        <a:pt x="27409" y="21298"/>
                      </a:lnTo>
                      <a:lnTo>
                        <a:pt x="27510" y="21448"/>
                      </a:lnTo>
                      <a:lnTo>
                        <a:pt x="27600" y="21589"/>
                      </a:lnTo>
                      <a:lnTo>
                        <a:pt x="27691" y="21750"/>
                      </a:lnTo>
                      <a:lnTo>
                        <a:pt x="27771" y="21911"/>
                      </a:lnTo>
                      <a:lnTo>
                        <a:pt x="27841" y="22072"/>
                      </a:lnTo>
                      <a:lnTo>
                        <a:pt x="27902" y="22232"/>
                      </a:lnTo>
                      <a:lnTo>
                        <a:pt x="27952" y="22403"/>
                      </a:lnTo>
                      <a:lnTo>
                        <a:pt x="27992" y="22574"/>
                      </a:lnTo>
                      <a:lnTo>
                        <a:pt x="28022" y="22755"/>
                      </a:lnTo>
                      <a:lnTo>
                        <a:pt x="28052" y="22936"/>
                      </a:lnTo>
                      <a:lnTo>
                        <a:pt x="28062" y="23117"/>
                      </a:lnTo>
                      <a:lnTo>
                        <a:pt x="28072" y="23298"/>
                      </a:lnTo>
                      <a:lnTo>
                        <a:pt x="28062" y="23479"/>
                      </a:lnTo>
                      <a:lnTo>
                        <a:pt x="28052" y="23660"/>
                      </a:lnTo>
                      <a:lnTo>
                        <a:pt x="28022" y="23841"/>
                      </a:lnTo>
                      <a:lnTo>
                        <a:pt x="27992" y="24022"/>
                      </a:lnTo>
                      <a:lnTo>
                        <a:pt x="27952" y="24192"/>
                      </a:lnTo>
                      <a:lnTo>
                        <a:pt x="27902" y="24363"/>
                      </a:lnTo>
                      <a:lnTo>
                        <a:pt x="27841" y="24524"/>
                      </a:lnTo>
                      <a:lnTo>
                        <a:pt x="27771" y="24685"/>
                      </a:lnTo>
                      <a:lnTo>
                        <a:pt x="27691" y="24846"/>
                      </a:lnTo>
                      <a:lnTo>
                        <a:pt x="27600" y="24996"/>
                      </a:lnTo>
                      <a:lnTo>
                        <a:pt x="27510" y="25147"/>
                      </a:lnTo>
                      <a:lnTo>
                        <a:pt x="27409" y="25298"/>
                      </a:lnTo>
                      <a:lnTo>
                        <a:pt x="27299" y="25439"/>
                      </a:lnTo>
                      <a:lnTo>
                        <a:pt x="27188" y="25569"/>
                      </a:lnTo>
                      <a:lnTo>
                        <a:pt x="27067" y="25700"/>
                      </a:lnTo>
                      <a:lnTo>
                        <a:pt x="26937" y="25821"/>
                      </a:lnTo>
                      <a:lnTo>
                        <a:pt x="26806" y="25941"/>
                      </a:lnTo>
                      <a:lnTo>
                        <a:pt x="26665" y="26052"/>
                      </a:lnTo>
                      <a:lnTo>
                        <a:pt x="26515" y="26162"/>
                      </a:lnTo>
                      <a:lnTo>
                        <a:pt x="26364" y="26263"/>
                      </a:lnTo>
                      <a:lnTo>
                        <a:pt x="26213" y="26353"/>
                      </a:lnTo>
                      <a:lnTo>
                        <a:pt x="26052" y="26444"/>
                      </a:lnTo>
                      <a:lnTo>
                        <a:pt x="25881" y="26514"/>
                      </a:lnTo>
                      <a:lnTo>
                        <a:pt x="25711" y="26595"/>
                      </a:lnTo>
                      <a:lnTo>
                        <a:pt x="25540" y="26655"/>
                      </a:lnTo>
                      <a:lnTo>
                        <a:pt x="25359" y="26715"/>
                      </a:lnTo>
                      <a:lnTo>
                        <a:pt x="25168" y="26755"/>
                      </a:lnTo>
                      <a:lnTo>
                        <a:pt x="24987" y="26796"/>
                      </a:lnTo>
                      <a:lnTo>
                        <a:pt x="24796" y="26826"/>
                      </a:lnTo>
                      <a:lnTo>
                        <a:pt x="24605" y="26856"/>
                      </a:lnTo>
                      <a:lnTo>
                        <a:pt x="24404" y="26866"/>
                      </a:lnTo>
                      <a:lnTo>
                        <a:pt x="24203" y="26876"/>
                      </a:lnTo>
                      <a:lnTo>
                        <a:pt x="24002" y="26866"/>
                      </a:lnTo>
                      <a:lnTo>
                        <a:pt x="23811" y="26856"/>
                      </a:lnTo>
                      <a:lnTo>
                        <a:pt x="23620" y="26826"/>
                      </a:lnTo>
                      <a:lnTo>
                        <a:pt x="23429" y="26796"/>
                      </a:lnTo>
                      <a:lnTo>
                        <a:pt x="23238" y="26755"/>
                      </a:lnTo>
                      <a:lnTo>
                        <a:pt x="23057" y="26715"/>
                      </a:lnTo>
                      <a:lnTo>
                        <a:pt x="22876" y="26655"/>
                      </a:lnTo>
                      <a:lnTo>
                        <a:pt x="22705" y="26595"/>
                      </a:lnTo>
                      <a:lnTo>
                        <a:pt x="22524" y="26514"/>
                      </a:lnTo>
                      <a:lnTo>
                        <a:pt x="22364" y="26444"/>
                      </a:lnTo>
                      <a:lnTo>
                        <a:pt x="22203" y="26353"/>
                      </a:lnTo>
                      <a:lnTo>
                        <a:pt x="22042" y="26263"/>
                      </a:lnTo>
                      <a:lnTo>
                        <a:pt x="21891" y="26162"/>
                      </a:lnTo>
                      <a:lnTo>
                        <a:pt x="21751" y="26052"/>
                      </a:lnTo>
                      <a:lnTo>
                        <a:pt x="21610" y="25941"/>
                      </a:lnTo>
                      <a:lnTo>
                        <a:pt x="21469" y="25821"/>
                      </a:lnTo>
                      <a:lnTo>
                        <a:pt x="21348" y="25700"/>
                      </a:lnTo>
                      <a:lnTo>
                        <a:pt x="21218" y="25569"/>
                      </a:lnTo>
                      <a:lnTo>
                        <a:pt x="21107" y="25439"/>
                      </a:lnTo>
                      <a:lnTo>
                        <a:pt x="20997" y="25298"/>
                      </a:lnTo>
                      <a:lnTo>
                        <a:pt x="20896" y="25147"/>
                      </a:lnTo>
                      <a:lnTo>
                        <a:pt x="20806" y="24996"/>
                      </a:lnTo>
                      <a:lnTo>
                        <a:pt x="20725" y="24846"/>
                      </a:lnTo>
                      <a:lnTo>
                        <a:pt x="20645" y="24685"/>
                      </a:lnTo>
                      <a:lnTo>
                        <a:pt x="20575" y="24524"/>
                      </a:lnTo>
                      <a:lnTo>
                        <a:pt x="20514" y="24363"/>
                      </a:lnTo>
                      <a:lnTo>
                        <a:pt x="20464" y="24192"/>
                      </a:lnTo>
                      <a:lnTo>
                        <a:pt x="20414" y="24022"/>
                      </a:lnTo>
                      <a:lnTo>
                        <a:pt x="20384" y="23841"/>
                      </a:lnTo>
                      <a:lnTo>
                        <a:pt x="20364" y="23660"/>
                      </a:lnTo>
                      <a:lnTo>
                        <a:pt x="20343" y="23479"/>
                      </a:lnTo>
                      <a:lnTo>
                        <a:pt x="20343" y="23298"/>
                      </a:lnTo>
                      <a:lnTo>
                        <a:pt x="20343" y="23117"/>
                      </a:lnTo>
                      <a:lnTo>
                        <a:pt x="20364" y="22936"/>
                      </a:lnTo>
                      <a:lnTo>
                        <a:pt x="20384" y="22755"/>
                      </a:lnTo>
                      <a:lnTo>
                        <a:pt x="20414" y="22574"/>
                      </a:lnTo>
                      <a:lnTo>
                        <a:pt x="20464" y="22403"/>
                      </a:lnTo>
                      <a:lnTo>
                        <a:pt x="20514" y="22232"/>
                      </a:lnTo>
                      <a:lnTo>
                        <a:pt x="20575" y="22072"/>
                      </a:lnTo>
                      <a:lnTo>
                        <a:pt x="20645" y="21911"/>
                      </a:lnTo>
                      <a:lnTo>
                        <a:pt x="20725" y="21750"/>
                      </a:lnTo>
                      <a:lnTo>
                        <a:pt x="20806" y="21589"/>
                      </a:lnTo>
                      <a:lnTo>
                        <a:pt x="20896" y="21448"/>
                      </a:lnTo>
                      <a:lnTo>
                        <a:pt x="20997" y="21298"/>
                      </a:lnTo>
                      <a:lnTo>
                        <a:pt x="21107" y="21157"/>
                      </a:lnTo>
                      <a:lnTo>
                        <a:pt x="21218" y="21026"/>
                      </a:lnTo>
                      <a:lnTo>
                        <a:pt x="21348" y="20896"/>
                      </a:lnTo>
                      <a:lnTo>
                        <a:pt x="21469" y="20765"/>
                      </a:lnTo>
                      <a:lnTo>
                        <a:pt x="21610" y="20654"/>
                      </a:lnTo>
                      <a:lnTo>
                        <a:pt x="21751" y="20544"/>
                      </a:lnTo>
                      <a:lnTo>
                        <a:pt x="21891" y="20433"/>
                      </a:lnTo>
                      <a:lnTo>
                        <a:pt x="22042" y="20333"/>
                      </a:lnTo>
                      <a:lnTo>
                        <a:pt x="22203" y="20242"/>
                      </a:lnTo>
                      <a:lnTo>
                        <a:pt x="22364" y="20152"/>
                      </a:lnTo>
                      <a:lnTo>
                        <a:pt x="22524" y="20072"/>
                      </a:lnTo>
                      <a:lnTo>
                        <a:pt x="22705" y="20001"/>
                      </a:lnTo>
                      <a:lnTo>
                        <a:pt x="22876" y="19941"/>
                      </a:lnTo>
                      <a:lnTo>
                        <a:pt x="23057" y="19881"/>
                      </a:lnTo>
                      <a:lnTo>
                        <a:pt x="23238" y="19840"/>
                      </a:lnTo>
                      <a:lnTo>
                        <a:pt x="23429" y="19800"/>
                      </a:lnTo>
                      <a:lnTo>
                        <a:pt x="23620" y="19760"/>
                      </a:lnTo>
                      <a:lnTo>
                        <a:pt x="23811" y="19740"/>
                      </a:lnTo>
                      <a:lnTo>
                        <a:pt x="24002" y="19730"/>
                      </a:lnTo>
                      <a:lnTo>
                        <a:pt x="24203" y="19720"/>
                      </a:lnTo>
                      <a:close/>
                      <a:moveTo>
                        <a:pt x="36101" y="36254"/>
                      </a:moveTo>
                      <a:lnTo>
                        <a:pt x="36093" y="36364"/>
                      </a:lnTo>
                      <a:lnTo>
                        <a:pt x="36103" y="36273"/>
                      </a:lnTo>
                      <a:lnTo>
                        <a:pt x="36101" y="36254"/>
                      </a:lnTo>
                      <a:close/>
                      <a:moveTo>
                        <a:pt x="26816" y="0"/>
                      </a:moveTo>
                      <a:lnTo>
                        <a:pt x="26776" y="80"/>
                      </a:lnTo>
                      <a:lnTo>
                        <a:pt x="26736" y="171"/>
                      </a:lnTo>
                      <a:lnTo>
                        <a:pt x="26696" y="291"/>
                      </a:lnTo>
                      <a:lnTo>
                        <a:pt x="26655" y="432"/>
                      </a:lnTo>
                      <a:lnTo>
                        <a:pt x="26575" y="774"/>
                      </a:lnTo>
                      <a:lnTo>
                        <a:pt x="26495" y="1176"/>
                      </a:lnTo>
                      <a:lnTo>
                        <a:pt x="26324" y="2101"/>
                      </a:lnTo>
                      <a:lnTo>
                        <a:pt x="26233" y="2603"/>
                      </a:lnTo>
                      <a:lnTo>
                        <a:pt x="26123" y="3106"/>
                      </a:lnTo>
                      <a:lnTo>
                        <a:pt x="26012" y="3598"/>
                      </a:lnTo>
                      <a:lnTo>
                        <a:pt x="25891" y="4050"/>
                      </a:lnTo>
                      <a:lnTo>
                        <a:pt x="25831" y="4272"/>
                      </a:lnTo>
                      <a:lnTo>
                        <a:pt x="25761" y="4473"/>
                      </a:lnTo>
                      <a:lnTo>
                        <a:pt x="25690" y="4664"/>
                      </a:lnTo>
                      <a:lnTo>
                        <a:pt x="25620" y="4834"/>
                      </a:lnTo>
                      <a:lnTo>
                        <a:pt x="25540" y="4995"/>
                      </a:lnTo>
                      <a:lnTo>
                        <a:pt x="25459" y="5126"/>
                      </a:lnTo>
                      <a:lnTo>
                        <a:pt x="25369" y="5236"/>
                      </a:lnTo>
                      <a:lnTo>
                        <a:pt x="25278" y="5327"/>
                      </a:lnTo>
                      <a:lnTo>
                        <a:pt x="25238" y="5367"/>
                      </a:lnTo>
                      <a:lnTo>
                        <a:pt x="25188" y="5397"/>
                      </a:lnTo>
                      <a:lnTo>
                        <a:pt x="25138" y="5417"/>
                      </a:lnTo>
                      <a:lnTo>
                        <a:pt x="25087" y="5427"/>
                      </a:lnTo>
                      <a:lnTo>
                        <a:pt x="25037" y="5438"/>
                      </a:lnTo>
                      <a:lnTo>
                        <a:pt x="24987" y="5438"/>
                      </a:lnTo>
                      <a:lnTo>
                        <a:pt x="24927" y="5427"/>
                      </a:lnTo>
                      <a:lnTo>
                        <a:pt x="24876" y="5417"/>
                      </a:lnTo>
                      <a:lnTo>
                        <a:pt x="24796" y="5377"/>
                      </a:lnTo>
                      <a:lnTo>
                        <a:pt x="24736" y="5337"/>
                      </a:lnTo>
                      <a:lnTo>
                        <a:pt x="24675" y="5277"/>
                      </a:lnTo>
                      <a:lnTo>
                        <a:pt x="24625" y="5216"/>
                      </a:lnTo>
                      <a:lnTo>
                        <a:pt x="24595" y="5146"/>
                      </a:lnTo>
                      <a:lnTo>
                        <a:pt x="24565" y="5066"/>
                      </a:lnTo>
                      <a:lnTo>
                        <a:pt x="24545" y="4985"/>
                      </a:lnTo>
                      <a:lnTo>
                        <a:pt x="24525" y="4895"/>
                      </a:lnTo>
                      <a:lnTo>
                        <a:pt x="24525" y="4794"/>
                      </a:lnTo>
                      <a:lnTo>
                        <a:pt x="24525" y="4694"/>
                      </a:lnTo>
                      <a:lnTo>
                        <a:pt x="24545" y="4473"/>
                      </a:lnTo>
                      <a:lnTo>
                        <a:pt x="24585" y="4252"/>
                      </a:lnTo>
                      <a:lnTo>
                        <a:pt x="24635" y="4010"/>
                      </a:lnTo>
                      <a:lnTo>
                        <a:pt x="24705" y="3779"/>
                      </a:lnTo>
                      <a:lnTo>
                        <a:pt x="24776" y="3538"/>
                      </a:lnTo>
                      <a:lnTo>
                        <a:pt x="24937" y="3096"/>
                      </a:lnTo>
                      <a:lnTo>
                        <a:pt x="25067" y="2734"/>
                      </a:lnTo>
                      <a:lnTo>
                        <a:pt x="25118" y="2583"/>
                      </a:lnTo>
                      <a:lnTo>
                        <a:pt x="25148" y="2473"/>
                      </a:lnTo>
                      <a:lnTo>
                        <a:pt x="25178" y="2292"/>
                      </a:lnTo>
                      <a:lnTo>
                        <a:pt x="25198" y="2121"/>
                      </a:lnTo>
                      <a:lnTo>
                        <a:pt x="25208" y="1950"/>
                      </a:lnTo>
                      <a:lnTo>
                        <a:pt x="25208" y="1789"/>
                      </a:lnTo>
                      <a:lnTo>
                        <a:pt x="25198" y="1638"/>
                      </a:lnTo>
                      <a:lnTo>
                        <a:pt x="25178" y="1477"/>
                      </a:lnTo>
                      <a:lnTo>
                        <a:pt x="25148" y="1327"/>
                      </a:lnTo>
                      <a:lnTo>
                        <a:pt x="25118" y="1186"/>
                      </a:lnTo>
                      <a:lnTo>
                        <a:pt x="25027" y="895"/>
                      </a:lnTo>
                      <a:lnTo>
                        <a:pt x="24937" y="603"/>
                      </a:lnTo>
                      <a:lnTo>
                        <a:pt x="24836" y="322"/>
                      </a:lnTo>
                      <a:lnTo>
                        <a:pt x="24746" y="20"/>
                      </a:lnTo>
                      <a:lnTo>
                        <a:pt x="24756" y="191"/>
                      </a:lnTo>
                      <a:lnTo>
                        <a:pt x="24746" y="372"/>
                      </a:lnTo>
                      <a:lnTo>
                        <a:pt x="24736" y="543"/>
                      </a:lnTo>
                      <a:lnTo>
                        <a:pt x="24716" y="724"/>
                      </a:lnTo>
                      <a:lnTo>
                        <a:pt x="24695" y="905"/>
                      </a:lnTo>
                      <a:lnTo>
                        <a:pt x="24655" y="1085"/>
                      </a:lnTo>
                      <a:lnTo>
                        <a:pt x="24575" y="1447"/>
                      </a:lnTo>
                      <a:lnTo>
                        <a:pt x="24464" y="1809"/>
                      </a:lnTo>
                      <a:lnTo>
                        <a:pt x="24354" y="2161"/>
                      </a:lnTo>
                      <a:lnTo>
                        <a:pt x="24223" y="2493"/>
                      </a:lnTo>
                      <a:lnTo>
                        <a:pt x="24102" y="2814"/>
                      </a:lnTo>
                      <a:lnTo>
                        <a:pt x="24012" y="3066"/>
                      </a:lnTo>
                      <a:lnTo>
                        <a:pt x="23932" y="3307"/>
                      </a:lnTo>
                      <a:lnTo>
                        <a:pt x="23881" y="3548"/>
                      </a:lnTo>
                      <a:lnTo>
                        <a:pt x="23841" y="3789"/>
                      </a:lnTo>
                      <a:lnTo>
                        <a:pt x="23811" y="4020"/>
                      </a:lnTo>
                      <a:lnTo>
                        <a:pt x="23801" y="4252"/>
                      </a:lnTo>
                      <a:lnTo>
                        <a:pt x="23801" y="4493"/>
                      </a:lnTo>
                      <a:lnTo>
                        <a:pt x="23811" y="4724"/>
                      </a:lnTo>
                      <a:lnTo>
                        <a:pt x="23841" y="4965"/>
                      </a:lnTo>
                      <a:lnTo>
                        <a:pt x="23871" y="5196"/>
                      </a:lnTo>
                      <a:lnTo>
                        <a:pt x="23952" y="5689"/>
                      </a:lnTo>
                      <a:lnTo>
                        <a:pt x="24062" y="6211"/>
                      </a:lnTo>
                      <a:lnTo>
                        <a:pt x="24183" y="6764"/>
                      </a:lnTo>
                      <a:lnTo>
                        <a:pt x="24233" y="7026"/>
                      </a:lnTo>
                      <a:lnTo>
                        <a:pt x="24273" y="7287"/>
                      </a:lnTo>
                      <a:lnTo>
                        <a:pt x="24344" y="7810"/>
                      </a:lnTo>
                      <a:lnTo>
                        <a:pt x="24394" y="8332"/>
                      </a:lnTo>
                      <a:lnTo>
                        <a:pt x="24434" y="8865"/>
                      </a:lnTo>
                      <a:lnTo>
                        <a:pt x="24474" y="9257"/>
                      </a:lnTo>
                      <a:lnTo>
                        <a:pt x="24504" y="9659"/>
                      </a:lnTo>
                      <a:lnTo>
                        <a:pt x="24514" y="9860"/>
                      </a:lnTo>
                      <a:lnTo>
                        <a:pt x="24504" y="10061"/>
                      </a:lnTo>
                      <a:lnTo>
                        <a:pt x="24484" y="10252"/>
                      </a:lnTo>
                      <a:lnTo>
                        <a:pt x="24444" y="10453"/>
                      </a:lnTo>
                      <a:lnTo>
                        <a:pt x="24384" y="10644"/>
                      </a:lnTo>
                      <a:lnTo>
                        <a:pt x="24324" y="10825"/>
                      </a:lnTo>
                      <a:lnTo>
                        <a:pt x="24283" y="10915"/>
                      </a:lnTo>
                      <a:lnTo>
                        <a:pt x="24243" y="10996"/>
                      </a:lnTo>
                      <a:lnTo>
                        <a:pt x="24203" y="11056"/>
                      </a:lnTo>
                      <a:lnTo>
                        <a:pt x="24153" y="11116"/>
                      </a:lnTo>
                      <a:lnTo>
                        <a:pt x="24102" y="11166"/>
                      </a:lnTo>
                      <a:lnTo>
                        <a:pt x="24042" y="11197"/>
                      </a:lnTo>
                      <a:lnTo>
                        <a:pt x="23972" y="11207"/>
                      </a:lnTo>
                      <a:lnTo>
                        <a:pt x="23901" y="11207"/>
                      </a:lnTo>
                      <a:lnTo>
                        <a:pt x="23821" y="11177"/>
                      </a:lnTo>
                      <a:lnTo>
                        <a:pt x="23731" y="11136"/>
                      </a:lnTo>
                      <a:lnTo>
                        <a:pt x="23630" y="11066"/>
                      </a:lnTo>
                      <a:lnTo>
                        <a:pt x="23519" y="10976"/>
                      </a:lnTo>
                      <a:lnTo>
                        <a:pt x="23339" y="10795"/>
                      </a:lnTo>
                      <a:lnTo>
                        <a:pt x="23168" y="10604"/>
                      </a:lnTo>
                      <a:lnTo>
                        <a:pt x="23007" y="10403"/>
                      </a:lnTo>
                      <a:lnTo>
                        <a:pt x="22846" y="10202"/>
                      </a:lnTo>
                      <a:lnTo>
                        <a:pt x="22595" y="9890"/>
                      </a:lnTo>
                      <a:lnTo>
                        <a:pt x="22333" y="9589"/>
                      </a:lnTo>
                      <a:lnTo>
                        <a:pt x="22042" y="9287"/>
                      </a:lnTo>
                      <a:lnTo>
                        <a:pt x="21720" y="8985"/>
                      </a:lnTo>
                      <a:lnTo>
                        <a:pt x="21399" y="8674"/>
                      </a:lnTo>
                      <a:lnTo>
                        <a:pt x="21238" y="8513"/>
                      </a:lnTo>
                      <a:lnTo>
                        <a:pt x="21087" y="8352"/>
                      </a:lnTo>
                      <a:lnTo>
                        <a:pt x="20936" y="8181"/>
                      </a:lnTo>
                      <a:lnTo>
                        <a:pt x="20806" y="8011"/>
                      </a:lnTo>
                      <a:lnTo>
                        <a:pt x="20665" y="7840"/>
                      </a:lnTo>
                      <a:lnTo>
                        <a:pt x="20544" y="7659"/>
                      </a:lnTo>
                      <a:lnTo>
                        <a:pt x="20424" y="7478"/>
                      </a:lnTo>
                      <a:lnTo>
                        <a:pt x="20323" y="7307"/>
                      </a:lnTo>
                      <a:lnTo>
                        <a:pt x="20223" y="7146"/>
                      </a:lnTo>
                      <a:lnTo>
                        <a:pt x="20132" y="6975"/>
                      </a:lnTo>
                      <a:lnTo>
                        <a:pt x="20052" y="6804"/>
                      </a:lnTo>
                      <a:lnTo>
                        <a:pt x="19982" y="6644"/>
                      </a:lnTo>
                      <a:lnTo>
                        <a:pt x="19861" y="6312"/>
                      </a:lnTo>
                      <a:lnTo>
                        <a:pt x="19750" y="5970"/>
                      </a:lnTo>
                      <a:lnTo>
                        <a:pt x="19660" y="5618"/>
                      </a:lnTo>
                      <a:lnTo>
                        <a:pt x="19580" y="5257"/>
                      </a:lnTo>
                      <a:lnTo>
                        <a:pt x="19509" y="4865"/>
                      </a:lnTo>
                      <a:lnTo>
                        <a:pt x="19469" y="4704"/>
                      </a:lnTo>
                      <a:lnTo>
                        <a:pt x="19429" y="4543"/>
                      </a:lnTo>
                      <a:lnTo>
                        <a:pt x="19379" y="4382"/>
                      </a:lnTo>
                      <a:lnTo>
                        <a:pt x="19318" y="4231"/>
                      </a:lnTo>
                      <a:lnTo>
                        <a:pt x="19198" y="3920"/>
                      </a:lnTo>
                      <a:lnTo>
                        <a:pt x="19057" y="3618"/>
                      </a:lnTo>
                      <a:lnTo>
                        <a:pt x="18926" y="3317"/>
                      </a:lnTo>
                      <a:lnTo>
                        <a:pt x="18796" y="3015"/>
                      </a:lnTo>
                      <a:lnTo>
                        <a:pt x="18685" y="2704"/>
                      </a:lnTo>
                      <a:lnTo>
                        <a:pt x="18635" y="2553"/>
                      </a:lnTo>
                      <a:lnTo>
                        <a:pt x="18595" y="2392"/>
                      </a:lnTo>
                      <a:lnTo>
                        <a:pt x="18564" y="3176"/>
                      </a:lnTo>
                      <a:lnTo>
                        <a:pt x="18564" y="3588"/>
                      </a:lnTo>
                      <a:lnTo>
                        <a:pt x="18564" y="4000"/>
                      </a:lnTo>
                      <a:lnTo>
                        <a:pt x="18574" y="4412"/>
                      </a:lnTo>
                      <a:lnTo>
                        <a:pt x="18595" y="4814"/>
                      </a:lnTo>
                      <a:lnTo>
                        <a:pt x="18635" y="5216"/>
                      </a:lnTo>
                      <a:lnTo>
                        <a:pt x="18685" y="5598"/>
                      </a:lnTo>
                      <a:lnTo>
                        <a:pt x="18715" y="5699"/>
                      </a:lnTo>
                      <a:lnTo>
                        <a:pt x="18745" y="5819"/>
                      </a:lnTo>
                      <a:lnTo>
                        <a:pt x="18786" y="5930"/>
                      </a:lnTo>
                      <a:lnTo>
                        <a:pt x="18816" y="6051"/>
                      </a:lnTo>
                      <a:lnTo>
                        <a:pt x="18816" y="6101"/>
                      </a:lnTo>
                      <a:lnTo>
                        <a:pt x="18816" y="6151"/>
                      </a:lnTo>
                      <a:lnTo>
                        <a:pt x="18806" y="6201"/>
                      </a:lnTo>
                      <a:lnTo>
                        <a:pt x="18775" y="6242"/>
                      </a:lnTo>
                      <a:lnTo>
                        <a:pt x="18745" y="6282"/>
                      </a:lnTo>
                      <a:lnTo>
                        <a:pt x="18695" y="6322"/>
                      </a:lnTo>
                      <a:lnTo>
                        <a:pt x="18625" y="6342"/>
                      </a:lnTo>
                      <a:lnTo>
                        <a:pt x="18544" y="6372"/>
                      </a:lnTo>
                      <a:lnTo>
                        <a:pt x="18484" y="6372"/>
                      </a:lnTo>
                      <a:lnTo>
                        <a:pt x="18424" y="6362"/>
                      </a:lnTo>
                      <a:lnTo>
                        <a:pt x="18353" y="6352"/>
                      </a:lnTo>
                      <a:lnTo>
                        <a:pt x="18293" y="6322"/>
                      </a:lnTo>
                      <a:lnTo>
                        <a:pt x="18162" y="6252"/>
                      </a:lnTo>
                      <a:lnTo>
                        <a:pt x="18022" y="6161"/>
                      </a:lnTo>
                      <a:lnTo>
                        <a:pt x="17891" y="6061"/>
                      </a:lnTo>
                      <a:lnTo>
                        <a:pt x="17770" y="5970"/>
                      </a:lnTo>
                      <a:lnTo>
                        <a:pt x="17589" y="5809"/>
                      </a:lnTo>
                      <a:lnTo>
                        <a:pt x="17479" y="5709"/>
                      </a:lnTo>
                      <a:lnTo>
                        <a:pt x="17378" y="5618"/>
                      </a:lnTo>
                      <a:lnTo>
                        <a:pt x="17187" y="5407"/>
                      </a:lnTo>
                      <a:lnTo>
                        <a:pt x="17017" y="5196"/>
                      </a:lnTo>
                      <a:lnTo>
                        <a:pt x="16856" y="4965"/>
                      </a:lnTo>
                      <a:lnTo>
                        <a:pt x="16675" y="4714"/>
                      </a:lnTo>
                      <a:lnTo>
                        <a:pt x="16444" y="4372"/>
                      </a:lnTo>
                      <a:lnTo>
                        <a:pt x="16323" y="4191"/>
                      </a:lnTo>
                      <a:lnTo>
                        <a:pt x="16233" y="4020"/>
                      </a:lnTo>
                      <a:lnTo>
                        <a:pt x="16162" y="3880"/>
                      </a:lnTo>
                      <a:lnTo>
                        <a:pt x="16152" y="3819"/>
                      </a:lnTo>
                      <a:lnTo>
                        <a:pt x="16142" y="3769"/>
                      </a:lnTo>
                      <a:lnTo>
                        <a:pt x="16142" y="4010"/>
                      </a:lnTo>
                      <a:lnTo>
                        <a:pt x="16162" y="4252"/>
                      </a:lnTo>
                      <a:lnTo>
                        <a:pt x="16182" y="4493"/>
                      </a:lnTo>
                      <a:lnTo>
                        <a:pt x="16223" y="4724"/>
                      </a:lnTo>
                      <a:lnTo>
                        <a:pt x="16273" y="4955"/>
                      </a:lnTo>
                      <a:lnTo>
                        <a:pt x="16343" y="5176"/>
                      </a:lnTo>
                      <a:lnTo>
                        <a:pt x="16424" y="5397"/>
                      </a:lnTo>
                      <a:lnTo>
                        <a:pt x="16514" y="5618"/>
                      </a:lnTo>
                      <a:lnTo>
                        <a:pt x="16615" y="5829"/>
                      </a:lnTo>
                      <a:lnTo>
                        <a:pt x="16735" y="6031"/>
                      </a:lnTo>
                      <a:lnTo>
                        <a:pt x="16866" y="6232"/>
                      </a:lnTo>
                      <a:lnTo>
                        <a:pt x="17007" y="6433"/>
                      </a:lnTo>
                      <a:lnTo>
                        <a:pt x="17157" y="6634"/>
                      </a:lnTo>
                      <a:lnTo>
                        <a:pt x="17318" y="6825"/>
                      </a:lnTo>
                      <a:lnTo>
                        <a:pt x="17499" y="7005"/>
                      </a:lnTo>
                      <a:lnTo>
                        <a:pt x="17680" y="7196"/>
                      </a:lnTo>
                      <a:lnTo>
                        <a:pt x="17801" y="7297"/>
                      </a:lnTo>
                      <a:lnTo>
                        <a:pt x="17921" y="7397"/>
                      </a:lnTo>
                      <a:lnTo>
                        <a:pt x="18052" y="7488"/>
                      </a:lnTo>
                      <a:lnTo>
                        <a:pt x="18172" y="7578"/>
                      </a:lnTo>
                      <a:lnTo>
                        <a:pt x="18444" y="7739"/>
                      </a:lnTo>
                      <a:lnTo>
                        <a:pt x="18715" y="7890"/>
                      </a:lnTo>
                      <a:lnTo>
                        <a:pt x="19268" y="8181"/>
                      </a:lnTo>
                      <a:lnTo>
                        <a:pt x="19549" y="8322"/>
                      </a:lnTo>
                      <a:lnTo>
                        <a:pt x="19821" y="8483"/>
                      </a:lnTo>
                      <a:lnTo>
                        <a:pt x="19992" y="8604"/>
                      </a:lnTo>
                      <a:lnTo>
                        <a:pt x="20122" y="8694"/>
                      </a:lnTo>
                      <a:lnTo>
                        <a:pt x="20203" y="8784"/>
                      </a:lnTo>
                      <a:lnTo>
                        <a:pt x="20223" y="8825"/>
                      </a:lnTo>
                      <a:lnTo>
                        <a:pt x="20233" y="8865"/>
                      </a:lnTo>
                      <a:lnTo>
                        <a:pt x="20243" y="8895"/>
                      </a:lnTo>
                      <a:lnTo>
                        <a:pt x="20243" y="8925"/>
                      </a:lnTo>
                      <a:lnTo>
                        <a:pt x="20233" y="8955"/>
                      </a:lnTo>
                      <a:lnTo>
                        <a:pt x="20213" y="8985"/>
                      </a:lnTo>
                      <a:lnTo>
                        <a:pt x="20152" y="9026"/>
                      </a:lnTo>
                      <a:lnTo>
                        <a:pt x="20072" y="9076"/>
                      </a:lnTo>
                      <a:lnTo>
                        <a:pt x="19972" y="9106"/>
                      </a:lnTo>
                      <a:lnTo>
                        <a:pt x="19861" y="9136"/>
                      </a:lnTo>
                      <a:lnTo>
                        <a:pt x="19600" y="9186"/>
                      </a:lnTo>
                      <a:lnTo>
                        <a:pt x="19338" y="9237"/>
                      </a:lnTo>
                      <a:lnTo>
                        <a:pt x="19087" y="9277"/>
                      </a:lnTo>
                      <a:lnTo>
                        <a:pt x="18765" y="9347"/>
                      </a:lnTo>
                      <a:lnTo>
                        <a:pt x="18444" y="9408"/>
                      </a:lnTo>
                      <a:lnTo>
                        <a:pt x="18132" y="9448"/>
                      </a:lnTo>
                      <a:lnTo>
                        <a:pt x="17821" y="9468"/>
                      </a:lnTo>
                      <a:lnTo>
                        <a:pt x="17509" y="9468"/>
                      </a:lnTo>
                      <a:lnTo>
                        <a:pt x="17187" y="9448"/>
                      </a:lnTo>
                      <a:lnTo>
                        <a:pt x="16856" y="9408"/>
                      </a:lnTo>
                      <a:lnTo>
                        <a:pt x="16514" y="9347"/>
                      </a:lnTo>
                      <a:lnTo>
                        <a:pt x="15831" y="9207"/>
                      </a:lnTo>
                      <a:lnTo>
                        <a:pt x="15519" y="9156"/>
                      </a:lnTo>
                      <a:lnTo>
                        <a:pt x="15238" y="9116"/>
                      </a:lnTo>
                      <a:lnTo>
                        <a:pt x="14956" y="9076"/>
                      </a:lnTo>
                      <a:lnTo>
                        <a:pt x="14695" y="9056"/>
                      </a:lnTo>
                      <a:lnTo>
                        <a:pt x="14444" y="9046"/>
                      </a:lnTo>
                      <a:lnTo>
                        <a:pt x="14182" y="9046"/>
                      </a:lnTo>
                      <a:lnTo>
                        <a:pt x="13931" y="9056"/>
                      </a:lnTo>
                      <a:lnTo>
                        <a:pt x="13680" y="9066"/>
                      </a:lnTo>
                      <a:lnTo>
                        <a:pt x="13408" y="9096"/>
                      </a:lnTo>
                      <a:lnTo>
                        <a:pt x="13137" y="9146"/>
                      </a:lnTo>
                      <a:lnTo>
                        <a:pt x="12856" y="9197"/>
                      </a:lnTo>
                      <a:lnTo>
                        <a:pt x="12544" y="9257"/>
                      </a:lnTo>
                      <a:lnTo>
                        <a:pt x="12222" y="9337"/>
                      </a:lnTo>
                      <a:lnTo>
                        <a:pt x="11871" y="9428"/>
                      </a:lnTo>
                      <a:lnTo>
                        <a:pt x="12373" y="9428"/>
                      </a:lnTo>
                      <a:lnTo>
                        <a:pt x="12876" y="9438"/>
                      </a:lnTo>
                      <a:lnTo>
                        <a:pt x="13358" y="9478"/>
                      </a:lnTo>
                      <a:lnTo>
                        <a:pt x="13609" y="9508"/>
                      </a:lnTo>
                      <a:lnTo>
                        <a:pt x="13851" y="9538"/>
                      </a:lnTo>
                      <a:lnTo>
                        <a:pt x="14092" y="9578"/>
                      </a:lnTo>
                      <a:lnTo>
                        <a:pt x="14333" y="9619"/>
                      </a:lnTo>
                      <a:lnTo>
                        <a:pt x="14564" y="9679"/>
                      </a:lnTo>
                      <a:lnTo>
                        <a:pt x="14805" y="9739"/>
                      </a:lnTo>
                      <a:lnTo>
                        <a:pt x="15037" y="9810"/>
                      </a:lnTo>
                      <a:lnTo>
                        <a:pt x="15268" y="9880"/>
                      </a:lnTo>
                      <a:lnTo>
                        <a:pt x="15499" y="9970"/>
                      </a:lnTo>
                      <a:lnTo>
                        <a:pt x="15730" y="10061"/>
                      </a:lnTo>
                      <a:lnTo>
                        <a:pt x="15670" y="10182"/>
                      </a:lnTo>
                      <a:lnTo>
                        <a:pt x="15599" y="10282"/>
                      </a:lnTo>
                      <a:lnTo>
                        <a:pt x="15509" y="10383"/>
                      </a:lnTo>
                      <a:lnTo>
                        <a:pt x="15408" y="10463"/>
                      </a:lnTo>
                      <a:lnTo>
                        <a:pt x="15308" y="10543"/>
                      </a:lnTo>
                      <a:lnTo>
                        <a:pt x="15187" y="10614"/>
                      </a:lnTo>
                      <a:lnTo>
                        <a:pt x="14936" y="10754"/>
                      </a:lnTo>
                      <a:lnTo>
                        <a:pt x="14685" y="10885"/>
                      </a:lnTo>
                      <a:lnTo>
                        <a:pt x="14434" y="11026"/>
                      </a:lnTo>
                      <a:lnTo>
                        <a:pt x="14313" y="11096"/>
                      </a:lnTo>
                      <a:lnTo>
                        <a:pt x="14192" y="11177"/>
                      </a:lnTo>
                      <a:lnTo>
                        <a:pt x="14092" y="11267"/>
                      </a:lnTo>
                      <a:lnTo>
                        <a:pt x="13991" y="11357"/>
                      </a:lnTo>
                      <a:lnTo>
                        <a:pt x="13991" y="11357"/>
                      </a:lnTo>
                      <a:lnTo>
                        <a:pt x="14233" y="11297"/>
                      </a:lnTo>
                      <a:lnTo>
                        <a:pt x="14494" y="11247"/>
                      </a:lnTo>
                      <a:lnTo>
                        <a:pt x="15006" y="11177"/>
                      </a:lnTo>
                      <a:lnTo>
                        <a:pt x="15258" y="11136"/>
                      </a:lnTo>
                      <a:lnTo>
                        <a:pt x="15499" y="11076"/>
                      </a:lnTo>
                      <a:lnTo>
                        <a:pt x="15620" y="11046"/>
                      </a:lnTo>
                      <a:lnTo>
                        <a:pt x="15740" y="11006"/>
                      </a:lnTo>
                      <a:lnTo>
                        <a:pt x="15851" y="10955"/>
                      </a:lnTo>
                      <a:lnTo>
                        <a:pt x="15961" y="10905"/>
                      </a:lnTo>
                      <a:lnTo>
                        <a:pt x="16092" y="10825"/>
                      </a:lnTo>
                      <a:lnTo>
                        <a:pt x="16213" y="10744"/>
                      </a:lnTo>
                      <a:lnTo>
                        <a:pt x="16403" y="10594"/>
                      </a:lnTo>
                      <a:lnTo>
                        <a:pt x="16715" y="10332"/>
                      </a:lnTo>
                      <a:lnTo>
                        <a:pt x="16785" y="10272"/>
                      </a:lnTo>
                      <a:lnTo>
                        <a:pt x="16866" y="10222"/>
                      </a:lnTo>
                      <a:lnTo>
                        <a:pt x="16956" y="10171"/>
                      </a:lnTo>
                      <a:lnTo>
                        <a:pt x="17057" y="10121"/>
                      </a:lnTo>
                      <a:lnTo>
                        <a:pt x="17167" y="10081"/>
                      </a:lnTo>
                      <a:lnTo>
                        <a:pt x="17298" y="10041"/>
                      </a:lnTo>
                      <a:lnTo>
                        <a:pt x="17449" y="10001"/>
                      </a:lnTo>
                      <a:lnTo>
                        <a:pt x="17610" y="9970"/>
                      </a:lnTo>
                      <a:lnTo>
                        <a:pt x="17760" y="9960"/>
                      </a:lnTo>
                      <a:lnTo>
                        <a:pt x="17921" y="9940"/>
                      </a:lnTo>
                      <a:lnTo>
                        <a:pt x="18253" y="9930"/>
                      </a:lnTo>
                      <a:lnTo>
                        <a:pt x="18605" y="9950"/>
                      </a:lnTo>
                      <a:lnTo>
                        <a:pt x="18977" y="9980"/>
                      </a:lnTo>
                      <a:lnTo>
                        <a:pt x="19368" y="10021"/>
                      </a:lnTo>
                      <a:lnTo>
                        <a:pt x="19771" y="10091"/>
                      </a:lnTo>
                      <a:lnTo>
                        <a:pt x="20183" y="10171"/>
                      </a:lnTo>
                      <a:lnTo>
                        <a:pt x="20595" y="10262"/>
                      </a:lnTo>
                      <a:lnTo>
                        <a:pt x="20856" y="10332"/>
                      </a:lnTo>
                      <a:lnTo>
                        <a:pt x="21117" y="10423"/>
                      </a:lnTo>
                      <a:lnTo>
                        <a:pt x="21359" y="10533"/>
                      </a:lnTo>
                      <a:lnTo>
                        <a:pt x="21600" y="10654"/>
                      </a:lnTo>
                      <a:lnTo>
                        <a:pt x="21831" y="10795"/>
                      </a:lnTo>
                      <a:lnTo>
                        <a:pt x="22042" y="10945"/>
                      </a:lnTo>
                      <a:lnTo>
                        <a:pt x="22243" y="11116"/>
                      </a:lnTo>
                      <a:lnTo>
                        <a:pt x="22434" y="11297"/>
                      </a:lnTo>
                      <a:lnTo>
                        <a:pt x="22545" y="11418"/>
                      </a:lnTo>
                      <a:lnTo>
                        <a:pt x="22695" y="11589"/>
                      </a:lnTo>
                      <a:lnTo>
                        <a:pt x="22826" y="11780"/>
                      </a:lnTo>
                      <a:lnTo>
                        <a:pt x="22937" y="11971"/>
                      </a:lnTo>
                      <a:lnTo>
                        <a:pt x="23017" y="12162"/>
                      </a:lnTo>
                      <a:lnTo>
                        <a:pt x="23087" y="12373"/>
                      </a:lnTo>
                      <a:lnTo>
                        <a:pt x="23138" y="12574"/>
                      </a:lnTo>
                      <a:lnTo>
                        <a:pt x="23168" y="12785"/>
                      </a:lnTo>
                      <a:lnTo>
                        <a:pt x="23178" y="12996"/>
                      </a:lnTo>
                      <a:lnTo>
                        <a:pt x="23158" y="13197"/>
                      </a:lnTo>
                      <a:lnTo>
                        <a:pt x="23127" y="13408"/>
                      </a:lnTo>
                      <a:lnTo>
                        <a:pt x="23077" y="13619"/>
                      </a:lnTo>
                      <a:lnTo>
                        <a:pt x="23007" y="13820"/>
                      </a:lnTo>
                      <a:lnTo>
                        <a:pt x="22916" y="14011"/>
                      </a:lnTo>
                      <a:lnTo>
                        <a:pt x="22796" y="14202"/>
                      </a:lnTo>
                      <a:lnTo>
                        <a:pt x="22665" y="14383"/>
                      </a:lnTo>
                      <a:lnTo>
                        <a:pt x="22514" y="14564"/>
                      </a:lnTo>
                      <a:lnTo>
                        <a:pt x="22364" y="14714"/>
                      </a:lnTo>
                      <a:lnTo>
                        <a:pt x="22213" y="14855"/>
                      </a:lnTo>
                      <a:lnTo>
                        <a:pt x="22052" y="14986"/>
                      </a:lnTo>
                      <a:lnTo>
                        <a:pt x="21891" y="15116"/>
                      </a:lnTo>
                      <a:lnTo>
                        <a:pt x="21730" y="15237"/>
                      </a:lnTo>
                      <a:lnTo>
                        <a:pt x="21560" y="15348"/>
                      </a:lnTo>
                      <a:lnTo>
                        <a:pt x="21389" y="15448"/>
                      </a:lnTo>
                      <a:lnTo>
                        <a:pt x="21218" y="15549"/>
                      </a:lnTo>
                      <a:lnTo>
                        <a:pt x="21037" y="15639"/>
                      </a:lnTo>
                      <a:lnTo>
                        <a:pt x="20856" y="15730"/>
                      </a:lnTo>
                      <a:lnTo>
                        <a:pt x="20665" y="15810"/>
                      </a:lnTo>
                      <a:lnTo>
                        <a:pt x="20474" y="15880"/>
                      </a:lnTo>
                      <a:lnTo>
                        <a:pt x="20273" y="15951"/>
                      </a:lnTo>
                      <a:lnTo>
                        <a:pt x="20062" y="16011"/>
                      </a:lnTo>
                      <a:lnTo>
                        <a:pt x="19640" y="16132"/>
                      </a:lnTo>
                      <a:lnTo>
                        <a:pt x="19278" y="16212"/>
                      </a:lnTo>
                      <a:lnTo>
                        <a:pt x="18906" y="16282"/>
                      </a:lnTo>
                      <a:lnTo>
                        <a:pt x="18534" y="16343"/>
                      </a:lnTo>
                      <a:lnTo>
                        <a:pt x="18172" y="16393"/>
                      </a:lnTo>
                      <a:lnTo>
                        <a:pt x="17801" y="16433"/>
                      </a:lnTo>
                      <a:lnTo>
                        <a:pt x="17429" y="16473"/>
                      </a:lnTo>
                      <a:lnTo>
                        <a:pt x="16675" y="16534"/>
                      </a:lnTo>
                      <a:lnTo>
                        <a:pt x="16414" y="16554"/>
                      </a:lnTo>
                      <a:lnTo>
                        <a:pt x="16152" y="16564"/>
                      </a:lnTo>
                      <a:lnTo>
                        <a:pt x="15891" y="16574"/>
                      </a:lnTo>
                      <a:lnTo>
                        <a:pt x="15630" y="16564"/>
                      </a:lnTo>
                      <a:lnTo>
                        <a:pt x="15368" y="16554"/>
                      </a:lnTo>
                      <a:lnTo>
                        <a:pt x="15107" y="16534"/>
                      </a:lnTo>
                      <a:lnTo>
                        <a:pt x="14846" y="16503"/>
                      </a:lnTo>
                      <a:lnTo>
                        <a:pt x="14584" y="16473"/>
                      </a:lnTo>
                      <a:lnTo>
                        <a:pt x="14323" y="16423"/>
                      </a:lnTo>
                      <a:lnTo>
                        <a:pt x="14072" y="16373"/>
                      </a:lnTo>
                      <a:lnTo>
                        <a:pt x="13820" y="16313"/>
                      </a:lnTo>
                      <a:lnTo>
                        <a:pt x="13569" y="16242"/>
                      </a:lnTo>
                      <a:lnTo>
                        <a:pt x="13328" y="16162"/>
                      </a:lnTo>
                      <a:lnTo>
                        <a:pt x="13087" y="16081"/>
                      </a:lnTo>
                      <a:lnTo>
                        <a:pt x="12846" y="15981"/>
                      </a:lnTo>
                      <a:lnTo>
                        <a:pt x="12614" y="15870"/>
                      </a:lnTo>
                      <a:lnTo>
                        <a:pt x="12373" y="15760"/>
                      </a:lnTo>
                      <a:lnTo>
                        <a:pt x="12152" y="15629"/>
                      </a:lnTo>
                      <a:lnTo>
                        <a:pt x="11931" y="15498"/>
                      </a:lnTo>
                      <a:lnTo>
                        <a:pt x="11730" y="15348"/>
                      </a:lnTo>
                      <a:lnTo>
                        <a:pt x="11539" y="15197"/>
                      </a:lnTo>
                      <a:lnTo>
                        <a:pt x="11348" y="15026"/>
                      </a:lnTo>
                      <a:lnTo>
                        <a:pt x="11167" y="14855"/>
                      </a:lnTo>
                      <a:lnTo>
                        <a:pt x="11006" y="14664"/>
                      </a:lnTo>
                      <a:lnTo>
                        <a:pt x="10845" y="14463"/>
                      </a:lnTo>
                      <a:lnTo>
                        <a:pt x="10695" y="14242"/>
                      </a:lnTo>
                      <a:lnTo>
                        <a:pt x="10554" y="14011"/>
                      </a:lnTo>
                      <a:lnTo>
                        <a:pt x="10423" y="13770"/>
                      </a:lnTo>
                      <a:lnTo>
                        <a:pt x="10303" y="13508"/>
                      </a:lnTo>
                      <a:lnTo>
                        <a:pt x="10192" y="13227"/>
                      </a:lnTo>
                      <a:lnTo>
                        <a:pt x="10092" y="12935"/>
                      </a:lnTo>
                      <a:lnTo>
                        <a:pt x="9991" y="12624"/>
                      </a:lnTo>
                      <a:lnTo>
                        <a:pt x="9800" y="11971"/>
                      </a:lnTo>
                      <a:lnTo>
                        <a:pt x="9619" y="11347"/>
                      </a:lnTo>
                      <a:lnTo>
                        <a:pt x="9539" y="11036"/>
                      </a:lnTo>
                      <a:lnTo>
                        <a:pt x="9468" y="10724"/>
                      </a:lnTo>
                      <a:lnTo>
                        <a:pt x="9408" y="10423"/>
                      </a:lnTo>
                      <a:lnTo>
                        <a:pt x="9368" y="10121"/>
                      </a:lnTo>
                      <a:lnTo>
                        <a:pt x="9348" y="9810"/>
                      </a:lnTo>
                      <a:lnTo>
                        <a:pt x="9338" y="9659"/>
                      </a:lnTo>
                      <a:lnTo>
                        <a:pt x="9348" y="9508"/>
                      </a:lnTo>
                      <a:lnTo>
                        <a:pt x="9348" y="9357"/>
                      </a:lnTo>
                      <a:lnTo>
                        <a:pt x="9368" y="9207"/>
                      </a:lnTo>
                      <a:lnTo>
                        <a:pt x="9388" y="9046"/>
                      </a:lnTo>
                      <a:lnTo>
                        <a:pt x="9418" y="8895"/>
                      </a:lnTo>
                      <a:lnTo>
                        <a:pt x="9458" y="8734"/>
                      </a:lnTo>
                      <a:lnTo>
                        <a:pt x="9509" y="8583"/>
                      </a:lnTo>
                      <a:lnTo>
                        <a:pt x="9559" y="8423"/>
                      </a:lnTo>
                      <a:lnTo>
                        <a:pt x="9619" y="8272"/>
                      </a:lnTo>
                      <a:lnTo>
                        <a:pt x="9700" y="8111"/>
                      </a:lnTo>
                      <a:lnTo>
                        <a:pt x="9780" y="7950"/>
                      </a:lnTo>
                      <a:lnTo>
                        <a:pt x="9870" y="7789"/>
                      </a:lnTo>
                      <a:lnTo>
                        <a:pt x="9971" y="7619"/>
                      </a:lnTo>
                      <a:lnTo>
                        <a:pt x="9770" y="7719"/>
                      </a:lnTo>
                      <a:lnTo>
                        <a:pt x="9589" y="7830"/>
                      </a:lnTo>
                      <a:lnTo>
                        <a:pt x="9418" y="7930"/>
                      </a:lnTo>
                      <a:lnTo>
                        <a:pt x="9277" y="8051"/>
                      </a:lnTo>
                      <a:lnTo>
                        <a:pt x="9147" y="8161"/>
                      </a:lnTo>
                      <a:lnTo>
                        <a:pt x="9026" y="8282"/>
                      </a:lnTo>
                      <a:lnTo>
                        <a:pt x="8926" y="8413"/>
                      </a:lnTo>
                      <a:lnTo>
                        <a:pt x="8845" y="8543"/>
                      </a:lnTo>
                      <a:lnTo>
                        <a:pt x="8775" y="8674"/>
                      </a:lnTo>
                      <a:lnTo>
                        <a:pt x="8715" y="8805"/>
                      </a:lnTo>
                      <a:lnTo>
                        <a:pt x="8664" y="8945"/>
                      </a:lnTo>
                      <a:lnTo>
                        <a:pt x="8624" y="9086"/>
                      </a:lnTo>
                      <a:lnTo>
                        <a:pt x="8604" y="9227"/>
                      </a:lnTo>
                      <a:lnTo>
                        <a:pt x="8584" y="9377"/>
                      </a:lnTo>
                      <a:lnTo>
                        <a:pt x="8574" y="9528"/>
                      </a:lnTo>
                      <a:lnTo>
                        <a:pt x="8574" y="9679"/>
                      </a:lnTo>
                      <a:lnTo>
                        <a:pt x="8584" y="9991"/>
                      </a:lnTo>
                      <a:lnTo>
                        <a:pt x="8614" y="10302"/>
                      </a:lnTo>
                      <a:lnTo>
                        <a:pt x="8654" y="10624"/>
                      </a:lnTo>
                      <a:lnTo>
                        <a:pt x="8705" y="10945"/>
                      </a:lnTo>
                      <a:lnTo>
                        <a:pt x="8755" y="11277"/>
                      </a:lnTo>
                      <a:lnTo>
                        <a:pt x="8785" y="11609"/>
                      </a:lnTo>
                      <a:lnTo>
                        <a:pt x="8805" y="11930"/>
                      </a:lnTo>
                      <a:lnTo>
                        <a:pt x="8805" y="12101"/>
                      </a:lnTo>
                      <a:lnTo>
                        <a:pt x="8805" y="12262"/>
                      </a:lnTo>
                      <a:lnTo>
                        <a:pt x="8795" y="12292"/>
                      </a:lnTo>
                      <a:lnTo>
                        <a:pt x="8785" y="12312"/>
                      </a:lnTo>
                      <a:lnTo>
                        <a:pt x="8765" y="12322"/>
                      </a:lnTo>
                      <a:lnTo>
                        <a:pt x="8735" y="12332"/>
                      </a:lnTo>
                      <a:lnTo>
                        <a:pt x="8654" y="12342"/>
                      </a:lnTo>
                      <a:lnTo>
                        <a:pt x="8564" y="12332"/>
                      </a:lnTo>
                      <a:lnTo>
                        <a:pt x="8443" y="12312"/>
                      </a:lnTo>
                      <a:lnTo>
                        <a:pt x="8323" y="12282"/>
                      </a:lnTo>
                      <a:lnTo>
                        <a:pt x="8041" y="12192"/>
                      </a:lnTo>
                      <a:lnTo>
                        <a:pt x="7760" y="12081"/>
                      </a:lnTo>
                      <a:lnTo>
                        <a:pt x="7509" y="11971"/>
                      </a:lnTo>
                      <a:lnTo>
                        <a:pt x="7318" y="11880"/>
                      </a:lnTo>
                      <a:lnTo>
                        <a:pt x="7227" y="11830"/>
                      </a:lnTo>
                      <a:lnTo>
                        <a:pt x="7066" y="11709"/>
                      </a:lnTo>
                      <a:lnTo>
                        <a:pt x="6916" y="11589"/>
                      </a:lnTo>
                      <a:lnTo>
                        <a:pt x="6785" y="11458"/>
                      </a:lnTo>
                      <a:lnTo>
                        <a:pt x="6654" y="11327"/>
                      </a:lnTo>
                      <a:lnTo>
                        <a:pt x="6534" y="11197"/>
                      </a:lnTo>
                      <a:lnTo>
                        <a:pt x="6433" y="11046"/>
                      </a:lnTo>
                      <a:lnTo>
                        <a:pt x="6333" y="10895"/>
                      </a:lnTo>
                      <a:lnTo>
                        <a:pt x="6242" y="10734"/>
                      </a:lnTo>
                      <a:lnTo>
                        <a:pt x="5931" y="10071"/>
                      </a:lnTo>
                      <a:lnTo>
                        <a:pt x="5760" y="9749"/>
                      </a:lnTo>
                      <a:lnTo>
                        <a:pt x="5669" y="9599"/>
                      </a:lnTo>
                      <a:lnTo>
                        <a:pt x="5569" y="9448"/>
                      </a:lnTo>
                      <a:lnTo>
                        <a:pt x="5458" y="9297"/>
                      </a:lnTo>
                      <a:lnTo>
                        <a:pt x="5338" y="9166"/>
                      </a:lnTo>
                      <a:lnTo>
                        <a:pt x="5217" y="9036"/>
                      </a:lnTo>
                      <a:lnTo>
                        <a:pt x="5076" y="8915"/>
                      </a:lnTo>
                      <a:lnTo>
                        <a:pt x="4915" y="8805"/>
                      </a:lnTo>
                      <a:lnTo>
                        <a:pt x="4745" y="8704"/>
                      </a:lnTo>
                      <a:lnTo>
                        <a:pt x="4564" y="8624"/>
                      </a:lnTo>
                      <a:lnTo>
                        <a:pt x="4363" y="8553"/>
                      </a:lnTo>
                      <a:lnTo>
                        <a:pt x="4383" y="8634"/>
                      </a:lnTo>
                      <a:lnTo>
                        <a:pt x="4413" y="8724"/>
                      </a:lnTo>
                      <a:lnTo>
                        <a:pt x="4463" y="8805"/>
                      </a:lnTo>
                      <a:lnTo>
                        <a:pt x="4513" y="8895"/>
                      </a:lnTo>
                      <a:lnTo>
                        <a:pt x="4624" y="9056"/>
                      </a:lnTo>
                      <a:lnTo>
                        <a:pt x="4755" y="9217"/>
                      </a:lnTo>
                      <a:lnTo>
                        <a:pt x="4895" y="9377"/>
                      </a:lnTo>
                      <a:lnTo>
                        <a:pt x="5016" y="9548"/>
                      </a:lnTo>
                      <a:lnTo>
                        <a:pt x="5076" y="9629"/>
                      </a:lnTo>
                      <a:lnTo>
                        <a:pt x="5126" y="9719"/>
                      </a:lnTo>
                      <a:lnTo>
                        <a:pt x="5177" y="9810"/>
                      </a:lnTo>
                      <a:lnTo>
                        <a:pt x="5207" y="9900"/>
                      </a:lnTo>
                      <a:lnTo>
                        <a:pt x="5348" y="10312"/>
                      </a:lnTo>
                      <a:lnTo>
                        <a:pt x="5478" y="10734"/>
                      </a:lnTo>
                      <a:lnTo>
                        <a:pt x="5559" y="10935"/>
                      </a:lnTo>
                      <a:lnTo>
                        <a:pt x="5639" y="11146"/>
                      </a:lnTo>
                      <a:lnTo>
                        <a:pt x="5740" y="11337"/>
                      </a:lnTo>
                      <a:lnTo>
                        <a:pt x="5840" y="11518"/>
                      </a:lnTo>
                      <a:lnTo>
                        <a:pt x="5921" y="11629"/>
                      </a:lnTo>
                      <a:lnTo>
                        <a:pt x="6031" y="11759"/>
                      </a:lnTo>
                      <a:lnTo>
                        <a:pt x="6152" y="11910"/>
                      </a:lnTo>
                      <a:lnTo>
                        <a:pt x="6262" y="12071"/>
                      </a:lnTo>
                      <a:lnTo>
                        <a:pt x="6302" y="12151"/>
                      </a:lnTo>
                      <a:lnTo>
                        <a:pt x="6333" y="12232"/>
                      </a:lnTo>
                      <a:lnTo>
                        <a:pt x="6353" y="12302"/>
                      </a:lnTo>
                      <a:lnTo>
                        <a:pt x="6353" y="12373"/>
                      </a:lnTo>
                      <a:lnTo>
                        <a:pt x="6343" y="12443"/>
                      </a:lnTo>
                      <a:lnTo>
                        <a:pt x="6302" y="12503"/>
                      </a:lnTo>
                      <a:lnTo>
                        <a:pt x="6232" y="12564"/>
                      </a:lnTo>
                      <a:lnTo>
                        <a:pt x="6142" y="12614"/>
                      </a:lnTo>
                      <a:lnTo>
                        <a:pt x="6031" y="12644"/>
                      </a:lnTo>
                      <a:lnTo>
                        <a:pt x="5880" y="12674"/>
                      </a:lnTo>
                      <a:lnTo>
                        <a:pt x="5679" y="12684"/>
                      </a:lnTo>
                      <a:lnTo>
                        <a:pt x="5448" y="12694"/>
                      </a:lnTo>
                      <a:lnTo>
                        <a:pt x="5197" y="12694"/>
                      </a:lnTo>
                      <a:lnTo>
                        <a:pt x="4915" y="12684"/>
                      </a:lnTo>
                      <a:lnTo>
                        <a:pt x="4634" y="12674"/>
                      </a:lnTo>
                      <a:lnTo>
                        <a:pt x="4343" y="12654"/>
                      </a:lnTo>
                      <a:lnTo>
                        <a:pt x="4051" y="12624"/>
                      </a:lnTo>
                      <a:lnTo>
                        <a:pt x="3770" y="12584"/>
                      </a:lnTo>
                      <a:lnTo>
                        <a:pt x="3508" y="12543"/>
                      </a:lnTo>
                      <a:lnTo>
                        <a:pt x="3267" y="12493"/>
                      </a:lnTo>
                      <a:lnTo>
                        <a:pt x="3056" y="12433"/>
                      </a:lnTo>
                      <a:lnTo>
                        <a:pt x="2885" y="12363"/>
                      </a:lnTo>
                      <a:lnTo>
                        <a:pt x="2815" y="12332"/>
                      </a:lnTo>
                      <a:lnTo>
                        <a:pt x="2765" y="12292"/>
                      </a:lnTo>
                      <a:lnTo>
                        <a:pt x="2714" y="12252"/>
                      </a:lnTo>
                      <a:lnTo>
                        <a:pt x="2684" y="12212"/>
                      </a:lnTo>
                      <a:lnTo>
                        <a:pt x="2765" y="12342"/>
                      </a:lnTo>
                      <a:lnTo>
                        <a:pt x="2845" y="12463"/>
                      </a:lnTo>
                      <a:lnTo>
                        <a:pt x="2935" y="12564"/>
                      </a:lnTo>
                      <a:lnTo>
                        <a:pt x="3026" y="12654"/>
                      </a:lnTo>
                      <a:lnTo>
                        <a:pt x="3116" y="12744"/>
                      </a:lnTo>
                      <a:lnTo>
                        <a:pt x="3207" y="12815"/>
                      </a:lnTo>
                      <a:lnTo>
                        <a:pt x="3307" y="12875"/>
                      </a:lnTo>
                      <a:lnTo>
                        <a:pt x="3408" y="12935"/>
                      </a:lnTo>
                      <a:lnTo>
                        <a:pt x="3508" y="12976"/>
                      </a:lnTo>
                      <a:lnTo>
                        <a:pt x="3619" y="13016"/>
                      </a:lnTo>
                      <a:lnTo>
                        <a:pt x="3729" y="13046"/>
                      </a:lnTo>
                      <a:lnTo>
                        <a:pt x="3840" y="13076"/>
                      </a:lnTo>
                      <a:lnTo>
                        <a:pt x="4071" y="13106"/>
                      </a:lnTo>
                      <a:lnTo>
                        <a:pt x="4302" y="13126"/>
                      </a:lnTo>
                      <a:lnTo>
                        <a:pt x="5046" y="13126"/>
                      </a:lnTo>
                      <a:lnTo>
                        <a:pt x="5307" y="13136"/>
                      </a:lnTo>
                      <a:lnTo>
                        <a:pt x="5559" y="13147"/>
                      </a:lnTo>
                      <a:lnTo>
                        <a:pt x="5820" y="13177"/>
                      </a:lnTo>
                      <a:lnTo>
                        <a:pt x="5951" y="13207"/>
                      </a:lnTo>
                      <a:lnTo>
                        <a:pt x="6081" y="13227"/>
                      </a:lnTo>
                      <a:lnTo>
                        <a:pt x="6212" y="13267"/>
                      </a:lnTo>
                      <a:lnTo>
                        <a:pt x="6343" y="13307"/>
                      </a:lnTo>
                      <a:lnTo>
                        <a:pt x="6514" y="13378"/>
                      </a:lnTo>
                      <a:lnTo>
                        <a:pt x="6674" y="13448"/>
                      </a:lnTo>
                      <a:lnTo>
                        <a:pt x="6805" y="13508"/>
                      </a:lnTo>
                      <a:lnTo>
                        <a:pt x="6905" y="13579"/>
                      </a:lnTo>
                      <a:lnTo>
                        <a:pt x="6996" y="13639"/>
                      </a:lnTo>
                      <a:lnTo>
                        <a:pt x="7056" y="13699"/>
                      </a:lnTo>
                      <a:lnTo>
                        <a:pt x="7107" y="13760"/>
                      </a:lnTo>
                      <a:lnTo>
                        <a:pt x="7137" y="13810"/>
                      </a:lnTo>
                      <a:lnTo>
                        <a:pt x="7147" y="13870"/>
                      </a:lnTo>
                      <a:lnTo>
                        <a:pt x="7137" y="13920"/>
                      </a:lnTo>
                      <a:lnTo>
                        <a:pt x="7117" y="13981"/>
                      </a:lnTo>
                      <a:lnTo>
                        <a:pt x="7086" y="14031"/>
                      </a:lnTo>
                      <a:lnTo>
                        <a:pt x="7036" y="14081"/>
                      </a:lnTo>
                      <a:lnTo>
                        <a:pt x="6976" y="14131"/>
                      </a:lnTo>
                      <a:lnTo>
                        <a:pt x="6905" y="14182"/>
                      </a:lnTo>
                      <a:lnTo>
                        <a:pt x="6835" y="14232"/>
                      </a:lnTo>
                      <a:lnTo>
                        <a:pt x="6644" y="14333"/>
                      </a:lnTo>
                      <a:lnTo>
                        <a:pt x="6443" y="14423"/>
                      </a:lnTo>
                      <a:lnTo>
                        <a:pt x="5991" y="14614"/>
                      </a:lnTo>
                      <a:lnTo>
                        <a:pt x="5549" y="14805"/>
                      </a:lnTo>
                      <a:lnTo>
                        <a:pt x="5348" y="14895"/>
                      </a:lnTo>
                      <a:lnTo>
                        <a:pt x="5187" y="14996"/>
                      </a:lnTo>
                      <a:lnTo>
                        <a:pt x="5237" y="14976"/>
                      </a:lnTo>
                      <a:lnTo>
                        <a:pt x="5328" y="14976"/>
                      </a:lnTo>
                      <a:lnTo>
                        <a:pt x="5569" y="14986"/>
                      </a:lnTo>
                      <a:lnTo>
                        <a:pt x="5830" y="15006"/>
                      </a:lnTo>
                      <a:lnTo>
                        <a:pt x="6011" y="15006"/>
                      </a:lnTo>
                      <a:lnTo>
                        <a:pt x="6252" y="14976"/>
                      </a:lnTo>
                      <a:lnTo>
                        <a:pt x="6493" y="14936"/>
                      </a:lnTo>
                      <a:lnTo>
                        <a:pt x="6976" y="14835"/>
                      </a:lnTo>
                      <a:lnTo>
                        <a:pt x="7418" y="14745"/>
                      </a:lnTo>
                      <a:lnTo>
                        <a:pt x="7639" y="14714"/>
                      </a:lnTo>
                      <a:lnTo>
                        <a:pt x="7850" y="14684"/>
                      </a:lnTo>
                      <a:lnTo>
                        <a:pt x="8071" y="14674"/>
                      </a:lnTo>
                      <a:lnTo>
                        <a:pt x="8292" y="14674"/>
                      </a:lnTo>
                      <a:lnTo>
                        <a:pt x="8514" y="14694"/>
                      </a:lnTo>
                      <a:lnTo>
                        <a:pt x="8745" y="14724"/>
                      </a:lnTo>
                      <a:lnTo>
                        <a:pt x="8855" y="14755"/>
                      </a:lnTo>
                      <a:lnTo>
                        <a:pt x="8976" y="14805"/>
                      </a:lnTo>
                      <a:lnTo>
                        <a:pt x="9117" y="14865"/>
                      </a:lnTo>
                      <a:lnTo>
                        <a:pt x="9267" y="14946"/>
                      </a:lnTo>
                      <a:lnTo>
                        <a:pt x="9609" y="15147"/>
                      </a:lnTo>
                      <a:lnTo>
                        <a:pt x="10001" y="15398"/>
                      </a:lnTo>
                      <a:lnTo>
                        <a:pt x="10413" y="15689"/>
                      </a:lnTo>
                      <a:lnTo>
                        <a:pt x="10855" y="16011"/>
                      </a:lnTo>
                      <a:lnTo>
                        <a:pt x="11298" y="16353"/>
                      </a:lnTo>
                      <a:lnTo>
                        <a:pt x="11750" y="16704"/>
                      </a:lnTo>
                      <a:lnTo>
                        <a:pt x="12182" y="17056"/>
                      </a:lnTo>
                      <a:lnTo>
                        <a:pt x="12604" y="17408"/>
                      </a:lnTo>
                      <a:lnTo>
                        <a:pt x="12996" y="17740"/>
                      </a:lnTo>
                      <a:lnTo>
                        <a:pt x="13348" y="18041"/>
                      </a:lnTo>
                      <a:lnTo>
                        <a:pt x="13650" y="18313"/>
                      </a:lnTo>
                      <a:lnTo>
                        <a:pt x="13891" y="18544"/>
                      </a:lnTo>
                      <a:lnTo>
                        <a:pt x="14062" y="18715"/>
                      </a:lnTo>
                      <a:lnTo>
                        <a:pt x="14162" y="18825"/>
                      </a:lnTo>
                      <a:lnTo>
                        <a:pt x="14212" y="18906"/>
                      </a:lnTo>
                      <a:lnTo>
                        <a:pt x="14253" y="18996"/>
                      </a:lnTo>
                      <a:lnTo>
                        <a:pt x="14273" y="19097"/>
                      </a:lnTo>
                      <a:lnTo>
                        <a:pt x="14293" y="19197"/>
                      </a:lnTo>
                      <a:lnTo>
                        <a:pt x="14303" y="19288"/>
                      </a:lnTo>
                      <a:lnTo>
                        <a:pt x="14303" y="19398"/>
                      </a:lnTo>
                      <a:lnTo>
                        <a:pt x="14293" y="19499"/>
                      </a:lnTo>
                      <a:lnTo>
                        <a:pt x="14273" y="19599"/>
                      </a:lnTo>
                      <a:lnTo>
                        <a:pt x="14233" y="19810"/>
                      </a:lnTo>
                      <a:lnTo>
                        <a:pt x="14162" y="20011"/>
                      </a:lnTo>
                      <a:lnTo>
                        <a:pt x="14032" y="20373"/>
                      </a:lnTo>
                      <a:lnTo>
                        <a:pt x="13971" y="20524"/>
                      </a:lnTo>
                      <a:lnTo>
                        <a:pt x="13911" y="20665"/>
                      </a:lnTo>
                      <a:lnTo>
                        <a:pt x="13830" y="20805"/>
                      </a:lnTo>
                      <a:lnTo>
                        <a:pt x="13750" y="20936"/>
                      </a:lnTo>
                      <a:lnTo>
                        <a:pt x="13670" y="21057"/>
                      </a:lnTo>
                      <a:lnTo>
                        <a:pt x="13579" y="21177"/>
                      </a:lnTo>
                      <a:lnTo>
                        <a:pt x="13479" y="21288"/>
                      </a:lnTo>
                      <a:lnTo>
                        <a:pt x="13378" y="21398"/>
                      </a:lnTo>
                      <a:lnTo>
                        <a:pt x="13268" y="21499"/>
                      </a:lnTo>
                      <a:lnTo>
                        <a:pt x="13147" y="21599"/>
                      </a:lnTo>
                      <a:lnTo>
                        <a:pt x="13026" y="21690"/>
                      </a:lnTo>
                      <a:lnTo>
                        <a:pt x="12906" y="21780"/>
                      </a:lnTo>
                      <a:lnTo>
                        <a:pt x="12644" y="21941"/>
                      </a:lnTo>
                      <a:lnTo>
                        <a:pt x="12363" y="22092"/>
                      </a:lnTo>
                      <a:lnTo>
                        <a:pt x="12082" y="22222"/>
                      </a:lnTo>
                      <a:lnTo>
                        <a:pt x="11780" y="22343"/>
                      </a:lnTo>
                      <a:lnTo>
                        <a:pt x="11469" y="22454"/>
                      </a:lnTo>
                      <a:lnTo>
                        <a:pt x="11147" y="22544"/>
                      </a:lnTo>
                      <a:lnTo>
                        <a:pt x="10825" y="22624"/>
                      </a:lnTo>
                      <a:lnTo>
                        <a:pt x="10504" y="22695"/>
                      </a:lnTo>
                      <a:lnTo>
                        <a:pt x="10172" y="22765"/>
                      </a:lnTo>
                      <a:lnTo>
                        <a:pt x="9850" y="22825"/>
                      </a:lnTo>
                      <a:lnTo>
                        <a:pt x="9669" y="22815"/>
                      </a:lnTo>
                      <a:lnTo>
                        <a:pt x="9489" y="22795"/>
                      </a:lnTo>
                      <a:lnTo>
                        <a:pt x="9308" y="22765"/>
                      </a:lnTo>
                      <a:lnTo>
                        <a:pt x="9137" y="22725"/>
                      </a:lnTo>
                      <a:lnTo>
                        <a:pt x="8956" y="22665"/>
                      </a:lnTo>
                      <a:lnTo>
                        <a:pt x="8785" y="22604"/>
                      </a:lnTo>
                      <a:lnTo>
                        <a:pt x="8614" y="22534"/>
                      </a:lnTo>
                      <a:lnTo>
                        <a:pt x="8443" y="22444"/>
                      </a:lnTo>
                      <a:lnTo>
                        <a:pt x="8272" y="22353"/>
                      </a:lnTo>
                      <a:lnTo>
                        <a:pt x="8102" y="22263"/>
                      </a:lnTo>
                      <a:lnTo>
                        <a:pt x="7941" y="22152"/>
                      </a:lnTo>
                      <a:lnTo>
                        <a:pt x="7770" y="22041"/>
                      </a:lnTo>
                      <a:lnTo>
                        <a:pt x="7448" y="21800"/>
                      </a:lnTo>
                      <a:lnTo>
                        <a:pt x="7127" y="21549"/>
                      </a:lnTo>
                      <a:lnTo>
                        <a:pt x="6815" y="21288"/>
                      </a:lnTo>
                      <a:lnTo>
                        <a:pt x="6503" y="21016"/>
                      </a:lnTo>
                      <a:lnTo>
                        <a:pt x="5910" y="20484"/>
                      </a:lnTo>
                      <a:lnTo>
                        <a:pt x="5619" y="20232"/>
                      </a:lnTo>
                      <a:lnTo>
                        <a:pt x="5338" y="19991"/>
                      </a:lnTo>
                      <a:lnTo>
                        <a:pt x="5056" y="19780"/>
                      </a:lnTo>
                      <a:lnTo>
                        <a:pt x="4785" y="19599"/>
                      </a:lnTo>
                      <a:lnTo>
                        <a:pt x="4222" y="19247"/>
                      </a:lnTo>
                      <a:lnTo>
                        <a:pt x="3971" y="19076"/>
                      </a:lnTo>
                      <a:lnTo>
                        <a:pt x="3739" y="18906"/>
                      </a:lnTo>
                      <a:lnTo>
                        <a:pt x="3518" y="18715"/>
                      </a:lnTo>
                      <a:lnTo>
                        <a:pt x="3297" y="18494"/>
                      </a:lnTo>
                      <a:lnTo>
                        <a:pt x="3076" y="18252"/>
                      </a:lnTo>
                      <a:lnTo>
                        <a:pt x="2855" y="17961"/>
                      </a:lnTo>
                      <a:lnTo>
                        <a:pt x="2513" y="17468"/>
                      </a:lnTo>
                      <a:lnTo>
                        <a:pt x="2162" y="16976"/>
                      </a:lnTo>
                      <a:lnTo>
                        <a:pt x="1991" y="16735"/>
                      </a:lnTo>
                      <a:lnTo>
                        <a:pt x="1810" y="16503"/>
                      </a:lnTo>
                      <a:lnTo>
                        <a:pt x="1619" y="16272"/>
                      </a:lnTo>
                      <a:lnTo>
                        <a:pt x="1418" y="16051"/>
                      </a:lnTo>
                      <a:lnTo>
                        <a:pt x="1448" y="16101"/>
                      </a:lnTo>
                      <a:lnTo>
                        <a:pt x="1468" y="16192"/>
                      </a:lnTo>
                      <a:lnTo>
                        <a:pt x="1508" y="16403"/>
                      </a:lnTo>
                      <a:lnTo>
                        <a:pt x="1538" y="16624"/>
                      </a:lnTo>
                      <a:lnTo>
                        <a:pt x="1558" y="16725"/>
                      </a:lnTo>
                      <a:lnTo>
                        <a:pt x="1589" y="16795"/>
                      </a:lnTo>
                      <a:lnTo>
                        <a:pt x="1689" y="16996"/>
                      </a:lnTo>
                      <a:lnTo>
                        <a:pt x="1810" y="17197"/>
                      </a:lnTo>
                      <a:lnTo>
                        <a:pt x="1930" y="17388"/>
                      </a:lnTo>
                      <a:lnTo>
                        <a:pt x="2051" y="17589"/>
                      </a:lnTo>
                      <a:lnTo>
                        <a:pt x="2111" y="17720"/>
                      </a:lnTo>
                      <a:lnTo>
                        <a:pt x="2192" y="17880"/>
                      </a:lnTo>
                      <a:lnTo>
                        <a:pt x="2262" y="18061"/>
                      </a:lnTo>
                      <a:lnTo>
                        <a:pt x="2292" y="18162"/>
                      </a:lnTo>
                      <a:lnTo>
                        <a:pt x="2312" y="18252"/>
                      </a:lnTo>
                      <a:lnTo>
                        <a:pt x="2322" y="18343"/>
                      </a:lnTo>
                      <a:lnTo>
                        <a:pt x="2322" y="18433"/>
                      </a:lnTo>
                      <a:lnTo>
                        <a:pt x="2302" y="18514"/>
                      </a:lnTo>
                      <a:lnTo>
                        <a:pt x="2272" y="18594"/>
                      </a:lnTo>
                      <a:lnTo>
                        <a:pt x="2232" y="18654"/>
                      </a:lnTo>
                      <a:lnTo>
                        <a:pt x="2162" y="18715"/>
                      </a:lnTo>
                      <a:lnTo>
                        <a:pt x="2081" y="18755"/>
                      </a:lnTo>
                      <a:lnTo>
                        <a:pt x="1971" y="18775"/>
                      </a:lnTo>
                      <a:lnTo>
                        <a:pt x="1860" y="18785"/>
                      </a:lnTo>
                      <a:lnTo>
                        <a:pt x="1739" y="18775"/>
                      </a:lnTo>
                      <a:lnTo>
                        <a:pt x="1619" y="18755"/>
                      </a:lnTo>
                      <a:lnTo>
                        <a:pt x="1488" y="18715"/>
                      </a:lnTo>
                      <a:lnTo>
                        <a:pt x="1357" y="18654"/>
                      </a:lnTo>
                      <a:lnTo>
                        <a:pt x="1227" y="18594"/>
                      </a:lnTo>
                      <a:lnTo>
                        <a:pt x="1086" y="18524"/>
                      </a:lnTo>
                      <a:lnTo>
                        <a:pt x="955" y="18443"/>
                      </a:lnTo>
                      <a:lnTo>
                        <a:pt x="704" y="18272"/>
                      </a:lnTo>
                      <a:lnTo>
                        <a:pt x="463" y="18102"/>
                      </a:lnTo>
                      <a:lnTo>
                        <a:pt x="262" y="17941"/>
                      </a:lnTo>
                      <a:lnTo>
                        <a:pt x="111" y="17800"/>
                      </a:lnTo>
                      <a:lnTo>
                        <a:pt x="282" y="18061"/>
                      </a:lnTo>
                      <a:lnTo>
                        <a:pt x="443" y="18293"/>
                      </a:lnTo>
                      <a:lnTo>
                        <a:pt x="604" y="18504"/>
                      </a:lnTo>
                      <a:lnTo>
                        <a:pt x="764" y="18685"/>
                      </a:lnTo>
                      <a:lnTo>
                        <a:pt x="925" y="18855"/>
                      </a:lnTo>
                      <a:lnTo>
                        <a:pt x="1096" y="18996"/>
                      </a:lnTo>
                      <a:lnTo>
                        <a:pt x="1267" y="19127"/>
                      </a:lnTo>
                      <a:lnTo>
                        <a:pt x="1448" y="19237"/>
                      </a:lnTo>
                      <a:lnTo>
                        <a:pt x="1629" y="19328"/>
                      </a:lnTo>
                      <a:lnTo>
                        <a:pt x="1830" y="19418"/>
                      </a:lnTo>
                      <a:lnTo>
                        <a:pt x="2041" y="19489"/>
                      </a:lnTo>
                      <a:lnTo>
                        <a:pt x="2262" y="19549"/>
                      </a:lnTo>
                      <a:lnTo>
                        <a:pt x="2503" y="19609"/>
                      </a:lnTo>
                      <a:lnTo>
                        <a:pt x="2765" y="19659"/>
                      </a:lnTo>
                      <a:lnTo>
                        <a:pt x="3348" y="19750"/>
                      </a:lnTo>
                      <a:lnTo>
                        <a:pt x="3428" y="19770"/>
                      </a:lnTo>
                      <a:lnTo>
                        <a:pt x="3508" y="19800"/>
                      </a:lnTo>
                      <a:lnTo>
                        <a:pt x="3709" y="19871"/>
                      </a:lnTo>
                      <a:lnTo>
                        <a:pt x="3930" y="19991"/>
                      </a:lnTo>
                      <a:lnTo>
                        <a:pt x="4172" y="20132"/>
                      </a:lnTo>
                      <a:lnTo>
                        <a:pt x="4443" y="20303"/>
                      </a:lnTo>
                      <a:lnTo>
                        <a:pt x="4714" y="20484"/>
                      </a:lnTo>
                      <a:lnTo>
                        <a:pt x="5006" y="20695"/>
                      </a:lnTo>
                      <a:lnTo>
                        <a:pt x="5287" y="20906"/>
                      </a:lnTo>
                      <a:lnTo>
                        <a:pt x="5569" y="21127"/>
                      </a:lnTo>
                      <a:lnTo>
                        <a:pt x="5840" y="21348"/>
                      </a:lnTo>
                      <a:lnTo>
                        <a:pt x="6091" y="21559"/>
                      </a:lnTo>
                      <a:lnTo>
                        <a:pt x="6323" y="21770"/>
                      </a:lnTo>
                      <a:lnTo>
                        <a:pt x="6534" y="21971"/>
                      </a:lnTo>
                      <a:lnTo>
                        <a:pt x="6704" y="22142"/>
                      </a:lnTo>
                      <a:lnTo>
                        <a:pt x="6845" y="22303"/>
                      </a:lnTo>
                      <a:lnTo>
                        <a:pt x="6936" y="22433"/>
                      </a:lnTo>
                      <a:lnTo>
                        <a:pt x="6986" y="22524"/>
                      </a:lnTo>
                      <a:lnTo>
                        <a:pt x="7016" y="22614"/>
                      </a:lnTo>
                      <a:lnTo>
                        <a:pt x="7016" y="22705"/>
                      </a:lnTo>
                      <a:lnTo>
                        <a:pt x="7006" y="22775"/>
                      </a:lnTo>
                      <a:lnTo>
                        <a:pt x="6966" y="22846"/>
                      </a:lnTo>
                      <a:lnTo>
                        <a:pt x="6905" y="22916"/>
                      </a:lnTo>
                      <a:lnTo>
                        <a:pt x="6835" y="22966"/>
                      </a:lnTo>
                      <a:lnTo>
                        <a:pt x="6745" y="23016"/>
                      </a:lnTo>
                      <a:lnTo>
                        <a:pt x="6644" y="23067"/>
                      </a:lnTo>
                      <a:lnTo>
                        <a:pt x="6534" y="23107"/>
                      </a:lnTo>
                      <a:lnTo>
                        <a:pt x="6403" y="23137"/>
                      </a:lnTo>
                      <a:lnTo>
                        <a:pt x="6262" y="23167"/>
                      </a:lnTo>
                      <a:lnTo>
                        <a:pt x="5961" y="23217"/>
                      </a:lnTo>
                      <a:lnTo>
                        <a:pt x="5629" y="23248"/>
                      </a:lnTo>
                      <a:lnTo>
                        <a:pt x="5277" y="23268"/>
                      </a:lnTo>
                      <a:lnTo>
                        <a:pt x="4936" y="23278"/>
                      </a:lnTo>
                      <a:lnTo>
                        <a:pt x="4594" y="23278"/>
                      </a:lnTo>
                      <a:lnTo>
                        <a:pt x="4262" y="23268"/>
                      </a:lnTo>
                      <a:lnTo>
                        <a:pt x="3709" y="23248"/>
                      </a:lnTo>
                      <a:lnTo>
                        <a:pt x="3348" y="23227"/>
                      </a:lnTo>
                      <a:lnTo>
                        <a:pt x="3126" y="23217"/>
                      </a:lnTo>
                      <a:lnTo>
                        <a:pt x="2915" y="23187"/>
                      </a:lnTo>
                      <a:lnTo>
                        <a:pt x="2714" y="23147"/>
                      </a:lnTo>
                      <a:lnTo>
                        <a:pt x="2503" y="23107"/>
                      </a:lnTo>
                      <a:lnTo>
                        <a:pt x="2101" y="22996"/>
                      </a:lnTo>
                      <a:lnTo>
                        <a:pt x="1709" y="22886"/>
                      </a:lnTo>
                      <a:lnTo>
                        <a:pt x="1317" y="22765"/>
                      </a:lnTo>
                      <a:lnTo>
                        <a:pt x="1116" y="22715"/>
                      </a:lnTo>
                      <a:lnTo>
                        <a:pt x="915" y="22665"/>
                      </a:lnTo>
                      <a:lnTo>
                        <a:pt x="714" y="22624"/>
                      </a:lnTo>
                      <a:lnTo>
                        <a:pt x="513" y="22594"/>
                      </a:lnTo>
                      <a:lnTo>
                        <a:pt x="312" y="22574"/>
                      </a:lnTo>
                      <a:lnTo>
                        <a:pt x="101" y="22564"/>
                      </a:lnTo>
                      <a:lnTo>
                        <a:pt x="101" y="22564"/>
                      </a:lnTo>
                      <a:lnTo>
                        <a:pt x="171" y="22645"/>
                      </a:lnTo>
                      <a:lnTo>
                        <a:pt x="262" y="22715"/>
                      </a:lnTo>
                      <a:lnTo>
                        <a:pt x="362" y="22775"/>
                      </a:lnTo>
                      <a:lnTo>
                        <a:pt x="483" y="22846"/>
                      </a:lnTo>
                      <a:lnTo>
                        <a:pt x="614" y="22906"/>
                      </a:lnTo>
                      <a:lnTo>
                        <a:pt x="764" y="22976"/>
                      </a:lnTo>
                      <a:lnTo>
                        <a:pt x="1086" y="23087"/>
                      </a:lnTo>
                      <a:lnTo>
                        <a:pt x="1438" y="23207"/>
                      </a:lnTo>
                      <a:lnTo>
                        <a:pt x="1820" y="23318"/>
                      </a:lnTo>
                      <a:lnTo>
                        <a:pt x="2604" y="23519"/>
                      </a:lnTo>
                      <a:lnTo>
                        <a:pt x="2986" y="23630"/>
                      </a:lnTo>
                      <a:lnTo>
                        <a:pt x="3348" y="23730"/>
                      </a:lnTo>
                      <a:lnTo>
                        <a:pt x="3679" y="23841"/>
                      </a:lnTo>
                      <a:lnTo>
                        <a:pt x="3971" y="23951"/>
                      </a:lnTo>
                      <a:lnTo>
                        <a:pt x="4091" y="24011"/>
                      </a:lnTo>
                      <a:lnTo>
                        <a:pt x="4202" y="24062"/>
                      </a:lnTo>
                      <a:lnTo>
                        <a:pt x="4302" y="24122"/>
                      </a:lnTo>
                      <a:lnTo>
                        <a:pt x="4383" y="24192"/>
                      </a:lnTo>
                      <a:lnTo>
                        <a:pt x="4443" y="24253"/>
                      </a:lnTo>
                      <a:lnTo>
                        <a:pt x="4483" y="24323"/>
                      </a:lnTo>
                      <a:lnTo>
                        <a:pt x="4493" y="24393"/>
                      </a:lnTo>
                      <a:lnTo>
                        <a:pt x="4493" y="24464"/>
                      </a:lnTo>
                      <a:lnTo>
                        <a:pt x="4473" y="24514"/>
                      </a:lnTo>
                      <a:lnTo>
                        <a:pt x="4433" y="24574"/>
                      </a:lnTo>
                      <a:lnTo>
                        <a:pt x="4373" y="24635"/>
                      </a:lnTo>
                      <a:lnTo>
                        <a:pt x="4292" y="24695"/>
                      </a:lnTo>
                      <a:lnTo>
                        <a:pt x="4202" y="24755"/>
                      </a:lnTo>
                      <a:lnTo>
                        <a:pt x="4091" y="24816"/>
                      </a:lnTo>
                      <a:lnTo>
                        <a:pt x="3830" y="24936"/>
                      </a:lnTo>
                      <a:lnTo>
                        <a:pt x="3528" y="25067"/>
                      </a:lnTo>
                      <a:lnTo>
                        <a:pt x="3197" y="25197"/>
                      </a:lnTo>
                      <a:lnTo>
                        <a:pt x="2835" y="25318"/>
                      </a:lnTo>
                      <a:lnTo>
                        <a:pt x="2453" y="25449"/>
                      </a:lnTo>
                      <a:lnTo>
                        <a:pt x="976" y="25931"/>
                      </a:lnTo>
                      <a:lnTo>
                        <a:pt x="664" y="26042"/>
                      </a:lnTo>
                      <a:lnTo>
                        <a:pt x="383" y="26142"/>
                      </a:lnTo>
                      <a:lnTo>
                        <a:pt x="161" y="26233"/>
                      </a:lnTo>
                      <a:lnTo>
                        <a:pt x="1" y="26313"/>
                      </a:lnTo>
                      <a:lnTo>
                        <a:pt x="644" y="26233"/>
                      </a:lnTo>
                      <a:lnTo>
                        <a:pt x="1307" y="26142"/>
                      </a:lnTo>
                      <a:lnTo>
                        <a:pt x="2001" y="26032"/>
                      </a:lnTo>
                      <a:lnTo>
                        <a:pt x="2694" y="25901"/>
                      </a:lnTo>
                      <a:lnTo>
                        <a:pt x="3036" y="25831"/>
                      </a:lnTo>
                      <a:lnTo>
                        <a:pt x="3378" y="25760"/>
                      </a:lnTo>
                      <a:lnTo>
                        <a:pt x="3719" y="25670"/>
                      </a:lnTo>
                      <a:lnTo>
                        <a:pt x="4051" y="25579"/>
                      </a:lnTo>
                      <a:lnTo>
                        <a:pt x="4373" y="25479"/>
                      </a:lnTo>
                      <a:lnTo>
                        <a:pt x="4684" y="25378"/>
                      </a:lnTo>
                      <a:lnTo>
                        <a:pt x="4986" y="25258"/>
                      </a:lnTo>
                      <a:lnTo>
                        <a:pt x="5277" y="25137"/>
                      </a:lnTo>
                      <a:lnTo>
                        <a:pt x="5448" y="25057"/>
                      </a:lnTo>
                      <a:lnTo>
                        <a:pt x="5609" y="24966"/>
                      </a:lnTo>
                      <a:lnTo>
                        <a:pt x="5941" y="24785"/>
                      </a:lnTo>
                      <a:lnTo>
                        <a:pt x="6604" y="24393"/>
                      </a:lnTo>
                      <a:lnTo>
                        <a:pt x="6936" y="24202"/>
                      </a:lnTo>
                      <a:lnTo>
                        <a:pt x="7107" y="24122"/>
                      </a:lnTo>
                      <a:lnTo>
                        <a:pt x="7287" y="24032"/>
                      </a:lnTo>
                      <a:lnTo>
                        <a:pt x="7458" y="23961"/>
                      </a:lnTo>
                      <a:lnTo>
                        <a:pt x="7639" y="23891"/>
                      </a:lnTo>
                      <a:lnTo>
                        <a:pt x="7820" y="23831"/>
                      </a:lnTo>
                      <a:lnTo>
                        <a:pt x="8011" y="23780"/>
                      </a:lnTo>
                      <a:lnTo>
                        <a:pt x="8172" y="23750"/>
                      </a:lnTo>
                      <a:lnTo>
                        <a:pt x="8323" y="23720"/>
                      </a:lnTo>
                      <a:lnTo>
                        <a:pt x="8473" y="23720"/>
                      </a:lnTo>
                      <a:lnTo>
                        <a:pt x="8614" y="23730"/>
                      </a:lnTo>
                      <a:lnTo>
                        <a:pt x="8684" y="23740"/>
                      </a:lnTo>
                      <a:lnTo>
                        <a:pt x="8755" y="23750"/>
                      </a:lnTo>
                      <a:lnTo>
                        <a:pt x="8815" y="23780"/>
                      </a:lnTo>
                      <a:lnTo>
                        <a:pt x="8875" y="23810"/>
                      </a:lnTo>
                      <a:lnTo>
                        <a:pt x="8936" y="23851"/>
                      </a:lnTo>
                      <a:lnTo>
                        <a:pt x="8996" y="23891"/>
                      </a:lnTo>
                      <a:lnTo>
                        <a:pt x="9056" y="23941"/>
                      </a:lnTo>
                      <a:lnTo>
                        <a:pt x="9107" y="24001"/>
                      </a:lnTo>
                      <a:lnTo>
                        <a:pt x="9187" y="24122"/>
                      </a:lnTo>
                      <a:lnTo>
                        <a:pt x="9237" y="24233"/>
                      </a:lnTo>
                      <a:lnTo>
                        <a:pt x="9277" y="24353"/>
                      </a:lnTo>
                      <a:lnTo>
                        <a:pt x="9288" y="24464"/>
                      </a:lnTo>
                      <a:lnTo>
                        <a:pt x="9277" y="24574"/>
                      </a:lnTo>
                      <a:lnTo>
                        <a:pt x="9257" y="24675"/>
                      </a:lnTo>
                      <a:lnTo>
                        <a:pt x="9227" y="24785"/>
                      </a:lnTo>
                      <a:lnTo>
                        <a:pt x="9177" y="24896"/>
                      </a:lnTo>
                      <a:lnTo>
                        <a:pt x="9117" y="24996"/>
                      </a:lnTo>
                      <a:lnTo>
                        <a:pt x="9056" y="25097"/>
                      </a:lnTo>
                      <a:lnTo>
                        <a:pt x="8926" y="25308"/>
                      </a:lnTo>
                      <a:lnTo>
                        <a:pt x="8795" y="25519"/>
                      </a:lnTo>
                      <a:lnTo>
                        <a:pt x="8745" y="25630"/>
                      </a:lnTo>
                      <a:lnTo>
                        <a:pt x="8695" y="25730"/>
                      </a:lnTo>
                      <a:lnTo>
                        <a:pt x="8634" y="25881"/>
                      </a:lnTo>
                      <a:lnTo>
                        <a:pt x="8584" y="26032"/>
                      </a:lnTo>
                      <a:lnTo>
                        <a:pt x="8483" y="26353"/>
                      </a:lnTo>
                      <a:lnTo>
                        <a:pt x="8403" y="26685"/>
                      </a:lnTo>
                      <a:lnTo>
                        <a:pt x="8333" y="27027"/>
                      </a:lnTo>
                      <a:lnTo>
                        <a:pt x="8282" y="27378"/>
                      </a:lnTo>
                      <a:lnTo>
                        <a:pt x="8242" y="27710"/>
                      </a:lnTo>
                      <a:lnTo>
                        <a:pt x="8212" y="28032"/>
                      </a:lnTo>
                      <a:lnTo>
                        <a:pt x="8192" y="28323"/>
                      </a:lnTo>
                      <a:lnTo>
                        <a:pt x="8483" y="27781"/>
                      </a:lnTo>
                      <a:lnTo>
                        <a:pt x="8614" y="27509"/>
                      </a:lnTo>
                      <a:lnTo>
                        <a:pt x="8674" y="27368"/>
                      </a:lnTo>
                      <a:lnTo>
                        <a:pt x="8735" y="27228"/>
                      </a:lnTo>
                      <a:lnTo>
                        <a:pt x="8845" y="26896"/>
                      </a:lnTo>
                      <a:lnTo>
                        <a:pt x="8896" y="26725"/>
                      </a:lnTo>
                      <a:lnTo>
                        <a:pt x="8966" y="26554"/>
                      </a:lnTo>
                      <a:lnTo>
                        <a:pt x="9036" y="26383"/>
                      </a:lnTo>
                      <a:lnTo>
                        <a:pt x="9127" y="26233"/>
                      </a:lnTo>
                      <a:lnTo>
                        <a:pt x="9177" y="26152"/>
                      </a:lnTo>
                      <a:lnTo>
                        <a:pt x="9237" y="26082"/>
                      </a:lnTo>
                      <a:lnTo>
                        <a:pt x="9298" y="26022"/>
                      </a:lnTo>
                      <a:lnTo>
                        <a:pt x="9368" y="25961"/>
                      </a:lnTo>
                      <a:lnTo>
                        <a:pt x="9448" y="26012"/>
                      </a:lnTo>
                      <a:lnTo>
                        <a:pt x="9509" y="26072"/>
                      </a:lnTo>
                      <a:lnTo>
                        <a:pt x="9569" y="26142"/>
                      </a:lnTo>
                      <a:lnTo>
                        <a:pt x="9609" y="26223"/>
                      </a:lnTo>
                      <a:lnTo>
                        <a:pt x="9639" y="26303"/>
                      </a:lnTo>
                      <a:lnTo>
                        <a:pt x="9669" y="26394"/>
                      </a:lnTo>
                      <a:lnTo>
                        <a:pt x="9680" y="26484"/>
                      </a:lnTo>
                      <a:lnTo>
                        <a:pt x="9690" y="26584"/>
                      </a:lnTo>
                      <a:lnTo>
                        <a:pt x="9690" y="26775"/>
                      </a:lnTo>
                      <a:lnTo>
                        <a:pt x="9680" y="26976"/>
                      </a:lnTo>
                      <a:lnTo>
                        <a:pt x="9629" y="27308"/>
                      </a:lnTo>
                      <a:lnTo>
                        <a:pt x="9589" y="27489"/>
                      </a:lnTo>
                      <a:lnTo>
                        <a:pt x="9549" y="27680"/>
                      </a:lnTo>
                      <a:lnTo>
                        <a:pt x="9509" y="27861"/>
                      </a:lnTo>
                      <a:lnTo>
                        <a:pt x="9478" y="28052"/>
                      </a:lnTo>
                      <a:lnTo>
                        <a:pt x="9478" y="28162"/>
                      </a:lnTo>
                      <a:lnTo>
                        <a:pt x="9489" y="28283"/>
                      </a:lnTo>
                      <a:lnTo>
                        <a:pt x="9529" y="28544"/>
                      </a:lnTo>
                      <a:lnTo>
                        <a:pt x="9549" y="28685"/>
                      </a:lnTo>
                      <a:lnTo>
                        <a:pt x="9549" y="28806"/>
                      </a:lnTo>
                      <a:lnTo>
                        <a:pt x="9539" y="28926"/>
                      </a:lnTo>
                      <a:lnTo>
                        <a:pt x="9519" y="28987"/>
                      </a:lnTo>
                      <a:lnTo>
                        <a:pt x="9499" y="29037"/>
                      </a:lnTo>
                      <a:lnTo>
                        <a:pt x="9599" y="28836"/>
                      </a:lnTo>
                      <a:lnTo>
                        <a:pt x="9720" y="28625"/>
                      </a:lnTo>
                      <a:lnTo>
                        <a:pt x="9840" y="28404"/>
                      </a:lnTo>
                      <a:lnTo>
                        <a:pt x="9951" y="28173"/>
                      </a:lnTo>
                      <a:lnTo>
                        <a:pt x="10061" y="27931"/>
                      </a:lnTo>
                      <a:lnTo>
                        <a:pt x="10162" y="27690"/>
                      </a:lnTo>
                      <a:lnTo>
                        <a:pt x="10192" y="27569"/>
                      </a:lnTo>
                      <a:lnTo>
                        <a:pt x="10222" y="27459"/>
                      </a:lnTo>
                      <a:lnTo>
                        <a:pt x="10252" y="27338"/>
                      </a:lnTo>
                      <a:lnTo>
                        <a:pt x="10262" y="27218"/>
                      </a:lnTo>
                      <a:lnTo>
                        <a:pt x="10273" y="27007"/>
                      </a:lnTo>
                      <a:lnTo>
                        <a:pt x="10262" y="26796"/>
                      </a:lnTo>
                      <a:lnTo>
                        <a:pt x="10242" y="26584"/>
                      </a:lnTo>
                      <a:lnTo>
                        <a:pt x="10222" y="26383"/>
                      </a:lnTo>
                      <a:lnTo>
                        <a:pt x="10172" y="26002"/>
                      </a:lnTo>
                      <a:lnTo>
                        <a:pt x="10162" y="25811"/>
                      </a:lnTo>
                      <a:lnTo>
                        <a:pt x="10142" y="25630"/>
                      </a:lnTo>
                      <a:lnTo>
                        <a:pt x="10152" y="25439"/>
                      </a:lnTo>
                      <a:lnTo>
                        <a:pt x="10162" y="25258"/>
                      </a:lnTo>
                      <a:lnTo>
                        <a:pt x="10202" y="25077"/>
                      </a:lnTo>
                      <a:lnTo>
                        <a:pt x="10262" y="24896"/>
                      </a:lnTo>
                      <a:lnTo>
                        <a:pt x="10293" y="24805"/>
                      </a:lnTo>
                      <a:lnTo>
                        <a:pt x="10343" y="24705"/>
                      </a:lnTo>
                      <a:lnTo>
                        <a:pt x="10393" y="24615"/>
                      </a:lnTo>
                      <a:lnTo>
                        <a:pt x="10463" y="24524"/>
                      </a:lnTo>
                      <a:lnTo>
                        <a:pt x="10534" y="24434"/>
                      </a:lnTo>
                      <a:lnTo>
                        <a:pt x="10604" y="24343"/>
                      </a:lnTo>
                      <a:lnTo>
                        <a:pt x="10695" y="24243"/>
                      </a:lnTo>
                      <a:lnTo>
                        <a:pt x="10795" y="24152"/>
                      </a:lnTo>
                      <a:lnTo>
                        <a:pt x="10866" y="24092"/>
                      </a:lnTo>
                      <a:lnTo>
                        <a:pt x="10936" y="24042"/>
                      </a:lnTo>
                      <a:lnTo>
                        <a:pt x="11077" y="23951"/>
                      </a:lnTo>
                      <a:lnTo>
                        <a:pt x="11237" y="23891"/>
                      </a:lnTo>
                      <a:lnTo>
                        <a:pt x="11408" y="23841"/>
                      </a:lnTo>
                      <a:lnTo>
                        <a:pt x="11589" y="23810"/>
                      </a:lnTo>
                      <a:lnTo>
                        <a:pt x="11770" y="23800"/>
                      </a:lnTo>
                      <a:lnTo>
                        <a:pt x="11951" y="23800"/>
                      </a:lnTo>
                      <a:lnTo>
                        <a:pt x="12142" y="23820"/>
                      </a:lnTo>
                      <a:lnTo>
                        <a:pt x="12333" y="23851"/>
                      </a:lnTo>
                      <a:lnTo>
                        <a:pt x="12514" y="23901"/>
                      </a:lnTo>
                      <a:lnTo>
                        <a:pt x="12695" y="23961"/>
                      </a:lnTo>
                      <a:lnTo>
                        <a:pt x="12866" y="24032"/>
                      </a:lnTo>
                      <a:lnTo>
                        <a:pt x="13036" y="24112"/>
                      </a:lnTo>
                      <a:lnTo>
                        <a:pt x="13187" y="24202"/>
                      </a:lnTo>
                      <a:lnTo>
                        <a:pt x="13338" y="24303"/>
                      </a:lnTo>
                      <a:lnTo>
                        <a:pt x="13459" y="24413"/>
                      </a:lnTo>
                      <a:lnTo>
                        <a:pt x="13569" y="24524"/>
                      </a:lnTo>
                      <a:lnTo>
                        <a:pt x="13670" y="24635"/>
                      </a:lnTo>
                      <a:lnTo>
                        <a:pt x="13760" y="24745"/>
                      </a:lnTo>
                      <a:lnTo>
                        <a:pt x="13841" y="24866"/>
                      </a:lnTo>
                      <a:lnTo>
                        <a:pt x="14001" y="25107"/>
                      </a:lnTo>
                      <a:lnTo>
                        <a:pt x="14142" y="25358"/>
                      </a:lnTo>
                      <a:lnTo>
                        <a:pt x="14313" y="25700"/>
                      </a:lnTo>
                      <a:lnTo>
                        <a:pt x="14393" y="25871"/>
                      </a:lnTo>
                      <a:lnTo>
                        <a:pt x="14464" y="26042"/>
                      </a:lnTo>
                      <a:lnTo>
                        <a:pt x="14534" y="26213"/>
                      </a:lnTo>
                      <a:lnTo>
                        <a:pt x="14594" y="26394"/>
                      </a:lnTo>
                      <a:lnTo>
                        <a:pt x="14645" y="26574"/>
                      </a:lnTo>
                      <a:lnTo>
                        <a:pt x="14675" y="26765"/>
                      </a:lnTo>
                      <a:lnTo>
                        <a:pt x="14685" y="26785"/>
                      </a:lnTo>
                      <a:lnTo>
                        <a:pt x="14715" y="27007"/>
                      </a:lnTo>
                      <a:lnTo>
                        <a:pt x="14735" y="27228"/>
                      </a:lnTo>
                      <a:lnTo>
                        <a:pt x="14745" y="27459"/>
                      </a:lnTo>
                      <a:lnTo>
                        <a:pt x="14745" y="27680"/>
                      </a:lnTo>
                      <a:lnTo>
                        <a:pt x="14735" y="27901"/>
                      </a:lnTo>
                      <a:lnTo>
                        <a:pt x="14715" y="28132"/>
                      </a:lnTo>
                      <a:lnTo>
                        <a:pt x="14695" y="28353"/>
                      </a:lnTo>
                      <a:lnTo>
                        <a:pt x="14655" y="28575"/>
                      </a:lnTo>
                      <a:lnTo>
                        <a:pt x="14604" y="28796"/>
                      </a:lnTo>
                      <a:lnTo>
                        <a:pt x="14554" y="29017"/>
                      </a:lnTo>
                      <a:lnTo>
                        <a:pt x="14494" y="29238"/>
                      </a:lnTo>
                      <a:lnTo>
                        <a:pt x="14413" y="29449"/>
                      </a:lnTo>
                      <a:lnTo>
                        <a:pt x="14333" y="29670"/>
                      </a:lnTo>
                      <a:lnTo>
                        <a:pt x="14253" y="29881"/>
                      </a:lnTo>
                      <a:lnTo>
                        <a:pt x="14152" y="30092"/>
                      </a:lnTo>
                      <a:lnTo>
                        <a:pt x="14052" y="30293"/>
                      </a:lnTo>
                      <a:lnTo>
                        <a:pt x="13861" y="30645"/>
                      </a:lnTo>
                      <a:lnTo>
                        <a:pt x="13660" y="30997"/>
                      </a:lnTo>
                      <a:lnTo>
                        <a:pt x="13449" y="31349"/>
                      </a:lnTo>
                      <a:lnTo>
                        <a:pt x="13227" y="31690"/>
                      </a:lnTo>
                      <a:lnTo>
                        <a:pt x="13097" y="31791"/>
                      </a:lnTo>
                      <a:lnTo>
                        <a:pt x="12966" y="31891"/>
                      </a:lnTo>
                      <a:lnTo>
                        <a:pt x="12825" y="31992"/>
                      </a:lnTo>
                      <a:lnTo>
                        <a:pt x="12685" y="32072"/>
                      </a:lnTo>
                      <a:lnTo>
                        <a:pt x="12544" y="32163"/>
                      </a:lnTo>
                      <a:lnTo>
                        <a:pt x="12393" y="32243"/>
                      </a:lnTo>
                      <a:lnTo>
                        <a:pt x="12092" y="32384"/>
                      </a:lnTo>
                      <a:lnTo>
                        <a:pt x="11780" y="32504"/>
                      </a:lnTo>
                      <a:lnTo>
                        <a:pt x="11459" y="32615"/>
                      </a:lnTo>
                      <a:lnTo>
                        <a:pt x="11127" y="32705"/>
                      </a:lnTo>
                      <a:lnTo>
                        <a:pt x="10785" y="32786"/>
                      </a:lnTo>
                      <a:lnTo>
                        <a:pt x="10443" y="32856"/>
                      </a:lnTo>
                      <a:lnTo>
                        <a:pt x="10102" y="32917"/>
                      </a:lnTo>
                      <a:lnTo>
                        <a:pt x="9750" y="32967"/>
                      </a:lnTo>
                      <a:lnTo>
                        <a:pt x="9408" y="33017"/>
                      </a:lnTo>
                      <a:lnTo>
                        <a:pt x="8715" y="33087"/>
                      </a:lnTo>
                      <a:lnTo>
                        <a:pt x="8041" y="33148"/>
                      </a:lnTo>
                      <a:lnTo>
                        <a:pt x="7328" y="33228"/>
                      </a:lnTo>
                      <a:lnTo>
                        <a:pt x="6644" y="33319"/>
                      </a:lnTo>
                      <a:lnTo>
                        <a:pt x="5971" y="33409"/>
                      </a:lnTo>
                      <a:lnTo>
                        <a:pt x="5307" y="33479"/>
                      </a:lnTo>
                      <a:lnTo>
                        <a:pt x="4986" y="33510"/>
                      </a:lnTo>
                      <a:lnTo>
                        <a:pt x="4654" y="33530"/>
                      </a:lnTo>
                      <a:lnTo>
                        <a:pt x="4322" y="33540"/>
                      </a:lnTo>
                      <a:lnTo>
                        <a:pt x="3991" y="33540"/>
                      </a:lnTo>
                      <a:lnTo>
                        <a:pt x="3649" y="33520"/>
                      </a:lnTo>
                      <a:lnTo>
                        <a:pt x="3307" y="33489"/>
                      </a:lnTo>
                      <a:lnTo>
                        <a:pt x="2956" y="33439"/>
                      </a:lnTo>
                      <a:lnTo>
                        <a:pt x="2604" y="33369"/>
                      </a:lnTo>
                      <a:lnTo>
                        <a:pt x="2714" y="33399"/>
                      </a:lnTo>
                      <a:lnTo>
                        <a:pt x="2815" y="33439"/>
                      </a:lnTo>
                      <a:lnTo>
                        <a:pt x="3036" y="33550"/>
                      </a:lnTo>
                      <a:lnTo>
                        <a:pt x="3257" y="33660"/>
                      </a:lnTo>
                      <a:lnTo>
                        <a:pt x="3368" y="33711"/>
                      </a:lnTo>
                      <a:lnTo>
                        <a:pt x="3468" y="33751"/>
                      </a:lnTo>
                      <a:lnTo>
                        <a:pt x="3709" y="33811"/>
                      </a:lnTo>
                      <a:lnTo>
                        <a:pt x="3961" y="33871"/>
                      </a:lnTo>
                      <a:lnTo>
                        <a:pt x="4202" y="33912"/>
                      </a:lnTo>
                      <a:lnTo>
                        <a:pt x="4453" y="33952"/>
                      </a:lnTo>
                      <a:lnTo>
                        <a:pt x="4584" y="33972"/>
                      </a:lnTo>
                      <a:lnTo>
                        <a:pt x="4714" y="33972"/>
                      </a:lnTo>
                      <a:lnTo>
                        <a:pt x="4966" y="33982"/>
                      </a:lnTo>
                      <a:lnTo>
                        <a:pt x="5227" y="33962"/>
                      </a:lnTo>
                      <a:lnTo>
                        <a:pt x="5478" y="33942"/>
                      </a:lnTo>
                      <a:lnTo>
                        <a:pt x="5740" y="33932"/>
                      </a:lnTo>
                      <a:lnTo>
                        <a:pt x="5991" y="33912"/>
                      </a:lnTo>
                      <a:lnTo>
                        <a:pt x="6252" y="33912"/>
                      </a:lnTo>
                      <a:lnTo>
                        <a:pt x="6514" y="33932"/>
                      </a:lnTo>
                      <a:lnTo>
                        <a:pt x="6654" y="33962"/>
                      </a:lnTo>
                      <a:lnTo>
                        <a:pt x="6715" y="33982"/>
                      </a:lnTo>
                      <a:lnTo>
                        <a:pt x="6755" y="34002"/>
                      </a:lnTo>
                      <a:lnTo>
                        <a:pt x="6795" y="34032"/>
                      </a:lnTo>
                      <a:lnTo>
                        <a:pt x="6825" y="34052"/>
                      </a:lnTo>
                      <a:lnTo>
                        <a:pt x="6845" y="34082"/>
                      </a:lnTo>
                      <a:lnTo>
                        <a:pt x="6865" y="34123"/>
                      </a:lnTo>
                      <a:lnTo>
                        <a:pt x="6865" y="34153"/>
                      </a:lnTo>
                      <a:lnTo>
                        <a:pt x="6865" y="34193"/>
                      </a:lnTo>
                      <a:lnTo>
                        <a:pt x="6855" y="34263"/>
                      </a:lnTo>
                      <a:lnTo>
                        <a:pt x="6815" y="34354"/>
                      </a:lnTo>
                      <a:lnTo>
                        <a:pt x="6755" y="34434"/>
                      </a:lnTo>
                      <a:lnTo>
                        <a:pt x="6684" y="34525"/>
                      </a:lnTo>
                      <a:lnTo>
                        <a:pt x="6604" y="34605"/>
                      </a:lnTo>
                      <a:lnTo>
                        <a:pt x="6433" y="34776"/>
                      </a:lnTo>
                      <a:lnTo>
                        <a:pt x="6252" y="34917"/>
                      </a:lnTo>
                      <a:lnTo>
                        <a:pt x="6111" y="35027"/>
                      </a:lnTo>
                      <a:lnTo>
                        <a:pt x="6011" y="35098"/>
                      </a:lnTo>
                      <a:lnTo>
                        <a:pt x="5900" y="35168"/>
                      </a:lnTo>
                      <a:lnTo>
                        <a:pt x="5669" y="35299"/>
                      </a:lnTo>
                      <a:lnTo>
                        <a:pt x="5428" y="35439"/>
                      </a:lnTo>
                      <a:lnTo>
                        <a:pt x="5187" y="35580"/>
                      </a:lnTo>
                      <a:lnTo>
                        <a:pt x="5066" y="35660"/>
                      </a:lnTo>
                      <a:lnTo>
                        <a:pt x="4966" y="35741"/>
                      </a:lnTo>
                      <a:lnTo>
                        <a:pt x="4865" y="35821"/>
                      </a:lnTo>
                      <a:lnTo>
                        <a:pt x="4765" y="35912"/>
                      </a:lnTo>
                      <a:lnTo>
                        <a:pt x="4684" y="36002"/>
                      </a:lnTo>
                      <a:lnTo>
                        <a:pt x="4624" y="36103"/>
                      </a:lnTo>
                      <a:lnTo>
                        <a:pt x="4574" y="36213"/>
                      </a:lnTo>
                      <a:lnTo>
                        <a:pt x="4533" y="36324"/>
                      </a:lnTo>
                      <a:lnTo>
                        <a:pt x="4533" y="36324"/>
                      </a:lnTo>
                      <a:lnTo>
                        <a:pt x="4694" y="36284"/>
                      </a:lnTo>
                      <a:lnTo>
                        <a:pt x="4855" y="36233"/>
                      </a:lnTo>
                      <a:lnTo>
                        <a:pt x="5167" y="36113"/>
                      </a:lnTo>
                      <a:lnTo>
                        <a:pt x="5478" y="35972"/>
                      </a:lnTo>
                      <a:lnTo>
                        <a:pt x="5790" y="35821"/>
                      </a:lnTo>
                      <a:lnTo>
                        <a:pt x="6091" y="35650"/>
                      </a:lnTo>
                      <a:lnTo>
                        <a:pt x="6393" y="35469"/>
                      </a:lnTo>
                      <a:lnTo>
                        <a:pt x="6996" y="35098"/>
                      </a:lnTo>
                      <a:lnTo>
                        <a:pt x="7609" y="34716"/>
                      </a:lnTo>
                      <a:lnTo>
                        <a:pt x="7921" y="34535"/>
                      </a:lnTo>
                      <a:lnTo>
                        <a:pt x="8232" y="34354"/>
                      </a:lnTo>
                      <a:lnTo>
                        <a:pt x="8554" y="34193"/>
                      </a:lnTo>
                      <a:lnTo>
                        <a:pt x="8885" y="34042"/>
                      </a:lnTo>
                      <a:lnTo>
                        <a:pt x="9227" y="33922"/>
                      </a:lnTo>
                      <a:lnTo>
                        <a:pt x="9398" y="33861"/>
                      </a:lnTo>
                      <a:lnTo>
                        <a:pt x="9569" y="33811"/>
                      </a:lnTo>
                      <a:lnTo>
                        <a:pt x="9870" y="33731"/>
                      </a:lnTo>
                      <a:lnTo>
                        <a:pt x="10061" y="33680"/>
                      </a:lnTo>
                      <a:lnTo>
                        <a:pt x="10252" y="33640"/>
                      </a:lnTo>
                      <a:lnTo>
                        <a:pt x="10443" y="33610"/>
                      </a:lnTo>
                      <a:lnTo>
                        <a:pt x="10634" y="33600"/>
                      </a:lnTo>
                      <a:lnTo>
                        <a:pt x="10715" y="33610"/>
                      </a:lnTo>
                      <a:lnTo>
                        <a:pt x="10795" y="33620"/>
                      </a:lnTo>
                      <a:lnTo>
                        <a:pt x="10866" y="33640"/>
                      </a:lnTo>
                      <a:lnTo>
                        <a:pt x="10926" y="33670"/>
                      </a:lnTo>
                      <a:lnTo>
                        <a:pt x="10966" y="33700"/>
                      </a:lnTo>
                      <a:lnTo>
                        <a:pt x="11006" y="33741"/>
                      </a:lnTo>
                      <a:lnTo>
                        <a:pt x="11036" y="33781"/>
                      </a:lnTo>
                      <a:lnTo>
                        <a:pt x="11067" y="33821"/>
                      </a:lnTo>
                      <a:lnTo>
                        <a:pt x="11087" y="33861"/>
                      </a:lnTo>
                      <a:lnTo>
                        <a:pt x="11107" y="33912"/>
                      </a:lnTo>
                      <a:lnTo>
                        <a:pt x="11117" y="34012"/>
                      </a:lnTo>
                      <a:lnTo>
                        <a:pt x="11107" y="34113"/>
                      </a:lnTo>
                      <a:lnTo>
                        <a:pt x="11077" y="34233"/>
                      </a:lnTo>
                      <a:lnTo>
                        <a:pt x="11026" y="34354"/>
                      </a:lnTo>
                      <a:lnTo>
                        <a:pt x="10956" y="34484"/>
                      </a:lnTo>
                      <a:lnTo>
                        <a:pt x="10876" y="34615"/>
                      </a:lnTo>
                      <a:lnTo>
                        <a:pt x="10785" y="34756"/>
                      </a:lnTo>
                      <a:lnTo>
                        <a:pt x="10675" y="34897"/>
                      </a:lnTo>
                      <a:lnTo>
                        <a:pt x="10544" y="35037"/>
                      </a:lnTo>
                      <a:lnTo>
                        <a:pt x="10273" y="35339"/>
                      </a:lnTo>
                      <a:lnTo>
                        <a:pt x="9961" y="35630"/>
                      </a:lnTo>
                      <a:lnTo>
                        <a:pt x="9639" y="35932"/>
                      </a:lnTo>
                      <a:lnTo>
                        <a:pt x="9308" y="36213"/>
                      </a:lnTo>
                      <a:lnTo>
                        <a:pt x="8976" y="36475"/>
                      </a:lnTo>
                      <a:lnTo>
                        <a:pt x="8654" y="36726"/>
                      </a:lnTo>
                      <a:lnTo>
                        <a:pt x="8363" y="36937"/>
                      </a:lnTo>
                      <a:lnTo>
                        <a:pt x="8102" y="37118"/>
                      </a:lnTo>
                      <a:lnTo>
                        <a:pt x="7901" y="37248"/>
                      </a:lnTo>
                      <a:lnTo>
                        <a:pt x="7750" y="37339"/>
                      </a:lnTo>
                      <a:lnTo>
                        <a:pt x="7468" y="37480"/>
                      </a:lnTo>
                      <a:lnTo>
                        <a:pt x="7187" y="37610"/>
                      </a:lnTo>
                      <a:lnTo>
                        <a:pt x="6885" y="37741"/>
                      </a:lnTo>
                      <a:lnTo>
                        <a:pt x="6584" y="37862"/>
                      </a:lnTo>
                      <a:lnTo>
                        <a:pt x="6272" y="37972"/>
                      </a:lnTo>
                      <a:lnTo>
                        <a:pt x="5961" y="38073"/>
                      </a:lnTo>
                      <a:lnTo>
                        <a:pt x="5307" y="38274"/>
                      </a:lnTo>
                      <a:lnTo>
                        <a:pt x="4654" y="38455"/>
                      </a:lnTo>
                      <a:lnTo>
                        <a:pt x="4001" y="38625"/>
                      </a:lnTo>
                      <a:lnTo>
                        <a:pt x="3358" y="38796"/>
                      </a:lnTo>
                      <a:lnTo>
                        <a:pt x="2744" y="38967"/>
                      </a:lnTo>
                      <a:lnTo>
                        <a:pt x="2915" y="39017"/>
                      </a:lnTo>
                      <a:lnTo>
                        <a:pt x="3086" y="39058"/>
                      </a:lnTo>
                      <a:lnTo>
                        <a:pt x="3257" y="39088"/>
                      </a:lnTo>
                      <a:lnTo>
                        <a:pt x="3438" y="39108"/>
                      </a:lnTo>
                      <a:lnTo>
                        <a:pt x="3619" y="39118"/>
                      </a:lnTo>
                      <a:lnTo>
                        <a:pt x="3800" y="39118"/>
                      </a:lnTo>
                      <a:lnTo>
                        <a:pt x="3981" y="39108"/>
                      </a:lnTo>
                      <a:lnTo>
                        <a:pt x="4162" y="39098"/>
                      </a:lnTo>
                      <a:lnTo>
                        <a:pt x="4523" y="39058"/>
                      </a:lnTo>
                      <a:lnTo>
                        <a:pt x="4885" y="38987"/>
                      </a:lnTo>
                      <a:lnTo>
                        <a:pt x="5237" y="38917"/>
                      </a:lnTo>
                      <a:lnTo>
                        <a:pt x="5579" y="38836"/>
                      </a:lnTo>
                      <a:lnTo>
                        <a:pt x="5730" y="38806"/>
                      </a:lnTo>
                      <a:lnTo>
                        <a:pt x="5890" y="38786"/>
                      </a:lnTo>
                      <a:lnTo>
                        <a:pt x="6041" y="38766"/>
                      </a:lnTo>
                      <a:lnTo>
                        <a:pt x="6312" y="38766"/>
                      </a:lnTo>
                      <a:lnTo>
                        <a:pt x="6443" y="38786"/>
                      </a:lnTo>
                      <a:lnTo>
                        <a:pt x="6554" y="38806"/>
                      </a:lnTo>
                      <a:lnTo>
                        <a:pt x="6654" y="38847"/>
                      </a:lnTo>
                      <a:lnTo>
                        <a:pt x="6725" y="38887"/>
                      </a:lnTo>
                      <a:lnTo>
                        <a:pt x="6765" y="38917"/>
                      </a:lnTo>
                      <a:lnTo>
                        <a:pt x="6785" y="38947"/>
                      </a:lnTo>
                      <a:lnTo>
                        <a:pt x="6805" y="38987"/>
                      </a:lnTo>
                      <a:lnTo>
                        <a:pt x="6825" y="39027"/>
                      </a:lnTo>
                      <a:lnTo>
                        <a:pt x="6825" y="39068"/>
                      </a:lnTo>
                      <a:lnTo>
                        <a:pt x="6835" y="39108"/>
                      </a:lnTo>
                      <a:lnTo>
                        <a:pt x="6825" y="39158"/>
                      </a:lnTo>
                      <a:lnTo>
                        <a:pt x="6815" y="39218"/>
                      </a:lnTo>
                      <a:lnTo>
                        <a:pt x="6765" y="39329"/>
                      </a:lnTo>
                      <a:lnTo>
                        <a:pt x="6684" y="39460"/>
                      </a:lnTo>
                      <a:lnTo>
                        <a:pt x="6564" y="39610"/>
                      </a:lnTo>
                      <a:lnTo>
                        <a:pt x="6433" y="39751"/>
                      </a:lnTo>
                      <a:lnTo>
                        <a:pt x="6292" y="39882"/>
                      </a:lnTo>
                      <a:lnTo>
                        <a:pt x="6142" y="40012"/>
                      </a:lnTo>
                      <a:lnTo>
                        <a:pt x="5971" y="40133"/>
                      </a:lnTo>
                      <a:lnTo>
                        <a:pt x="5629" y="40384"/>
                      </a:lnTo>
                      <a:lnTo>
                        <a:pt x="5287" y="40626"/>
                      </a:lnTo>
                      <a:lnTo>
                        <a:pt x="5116" y="40746"/>
                      </a:lnTo>
                      <a:lnTo>
                        <a:pt x="4956" y="40877"/>
                      </a:lnTo>
                      <a:lnTo>
                        <a:pt x="4805" y="41017"/>
                      </a:lnTo>
                      <a:lnTo>
                        <a:pt x="4664" y="41158"/>
                      </a:lnTo>
                      <a:lnTo>
                        <a:pt x="4544" y="41299"/>
                      </a:lnTo>
                      <a:lnTo>
                        <a:pt x="4433" y="41460"/>
                      </a:lnTo>
                      <a:lnTo>
                        <a:pt x="4343" y="41631"/>
                      </a:lnTo>
                      <a:lnTo>
                        <a:pt x="4312" y="41711"/>
                      </a:lnTo>
                      <a:lnTo>
                        <a:pt x="4282" y="41801"/>
                      </a:lnTo>
                      <a:lnTo>
                        <a:pt x="4594" y="41621"/>
                      </a:lnTo>
                      <a:lnTo>
                        <a:pt x="4895" y="41430"/>
                      </a:lnTo>
                      <a:lnTo>
                        <a:pt x="5197" y="41239"/>
                      </a:lnTo>
                      <a:lnTo>
                        <a:pt x="5488" y="41028"/>
                      </a:lnTo>
                      <a:lnTo>
                        <a:pt x="5780" y="40806"/>
                      </a:lnTo>
                      <a:lnTo>
                        <a:pt x="6061" y="40585"/>
                      </a:lnTo>
                      <a:lnTo>
                        <a:pt x="6343" y="40354"/>
                      </a:lnTo>
                      <a:lnTo>
                        <a:pt x="6614" y="40123"/>
                      </a:lnTo>
                      <a:lnTo>
                        <a:pt x="7137" y="39630"/>
                      </a:lnTo>
                      <a:lnTo>
                        <a:pt x="7659" y="39138"/>
                      </a:lnTo>
                      <a:lnTo>
                        <a:pt x="8162" y="38635"/>
                      </a:lnTo>
                      <a:lnTo>
                        <a:pt x="8654" y="38143"/>
                      </a:lnTo>
                      <a:lnTo>
                        <a:pt x="8875" y="37902"/>
                      </a:lnTo>
                      <a:lnTo>
                        <a:pt x="9087" y="37661"/>
                      </a:lnTo>
                      <a:lnTo>
                        <a:pt x="9298" y="37409"/>
                      </a:lnTo>
                      <a:lnTo>
                        <a:pt x="9489" y="37158"/>
                      </a:lnTo>
                      <a:lnTo>
                        <a:pt x="9891" y="36645"/>
                      </a:lnTo>
                      <a:lnTo>
                        <a:pt x="10102" y="36394"/>
                      </a:lnTo>
                      <a:lnTo>
                        <a:pt x="10313" y="36153"/>
                      </a:lnTo>
                      <a:lnTo>
                        <a:pt x="10564" y="35871"/>
                      </a:lnTo>
                      <a:lnTo>
                        <a:pt x="10695" y="35731"/>
                      </a:lnTo>
                      <a:lnTo>
                        <a:pt x="10835" y="35590"/>
                      </a:lnTo>
                      <a:lnTo>
                        <a:pt x="10976" y="35459"/>
                      </a:lnTo>
                      <a:lnTo>
                        <a:pt x="11127" y="35339"/>
                      </a:lnTo>
                      <a:lnTo>
                        <a:pt x="11288" y="35228"/>
                      </a:lnTo>
                      <a:lnTo>
                        <a:pt x="11448" y="35128"/>
                      </a:lnTo>
                      <a:lnTo>
                        <a:pt x="11559" y="35077"/>
                      </a:lnTo>
                      <a:lnTo>
                        <a:pt x="11660" y="35047"/>
                      </a:lnTo>
                      <a:lnTo>
                        <a:pt x="11750" y="35037"/>
                      </a:lnTo>
                      <a:lnTo>
                        <a:pt x="11840" y="35047"/>
                      </a:lnTo>
                      <a:lnTo>
                        <a:pt x="11921" y="35067"/>
                      </a:lnTo>
                      <a:lnTo>
                        <a:pt x="12001" y="35098"/>
                      </a:lnTo>
                      <a:lnTo>
                        <a:pt x="12072" y="35148"/>
                      </a:lnTo>
                      <a:lnTo>
                        <a:pt x="12132" y="35198"/>
                      </a:lnTo>
                      <a:lnTo>
                        <a:pt x="12182" y="35268"/>
                      </a:lnTo>
                      <a:lnTo>
                        <a:pt x="12232" y="35339"/>
                      </a:lnTo>
                      <a:lnTo>
                        <a:pt x="12273" y="35419"/>
                      </a:lnTo>
                      <a:lnTo>
                        <a:pt x="12303" y="35500"/>
                      </a:lnTo>
                      <a:lnTo>
                        <a:pt x="12323" y="35590"/>
                      </a:lnTo>
                      <a:lnTo>
                        <a:pt x="12343" y="35680"/>
                      </a:lnTo>
                      <a:lnTo>
                        <a:pt x="12343" y="35771"/>
                      </a:lnTo>
                      <a:lnTo>
                        <a:pt x="12343" y="35861"/>
                      </a:lnTo>
                      <a:lnTo>
                        <a:pt x="12313" y="36022"/>
                      </a:lnTo>
                      <a:lnTo>
                        <a:pt x="12263" y="36173"/>
                      </a:lnTo>
                      <a:lnTo>
                        <a:pt x="12202" y="36314"/>
                      </a:lnTo>
                      <a:lnTo>
                        <a:pt x="12122" y="36464"/>
                      </a:lnTo>
                      <a:lnTo>
                        <a:pt x="12031" y="36605"/>
                      </a:lnTo>
                      <a:lnTo>
                        <a:pt x="11941" y="36736"/>
                      </a:lnTo>
                      <a:lnTo>
                        <a:pt x="11750" y="36987"/>
                      </a:lnTo>
                      <a:lnTo>
                        <a:pt x="11499" y="37289"/>
                      </a:lnTo>
                      <a:lnTo>
                        <a:pt x="11237" y="37610"/>
                      </a:lnTo>
                      <a:lnTo>
                        <a:pt x="11117" y="37771"/>
                      </a:lnTo>
                      <a:lnTo>
                        <a:pt x="11006" y="37932"/>
                      </a:lnTo>
                      <a:lnTo>
                        <a:pt x="10896" y="38093"/>
                      </a:lnTo>
                      <a:lnTo>
                        <a:pt x="10805" y="38264"/>
                      </a:lnTo>
                      <a:lnTo>
                        <a:pt x="10735" y="38414"/>
                      </a:lnTo>
                      <a:lnTo>
                        <a:pt x="10685" y="38565"/>
                      </a:lnTo>
                      <a:lnTo>
                        <a:pt x="10654" y="38726"/>
                      </a:lnTo>
                      <a:lnTo>
                        <a:pt x="10624" y="38887"/>
                      </a:lnTo>
                      <a:lnTo>
                        <a:pt x="10604" y="39218"/>
                      </a:lnTo>
                      <a:lnTo>
                        <a:pt x="10584" y="39379"/>
                      </a:lnTo>
                      <a:lnTo>
                        <a:pt x="10564" y="39530"/>
                      </a:lnTo>
                      <a:lnTo>
                        <a:pt x="10644" y="39369"/>
                      </a:lnTo>
                      <a:lnTo>
                        <a:pt x="10735" y="39208"/>
                      </a:lnTo>
                      <a:lnTo>
                        <a:pt x="10835" y="39048"/>
                      </a:lnTo>
                      <a:lnTo>
                        <a:pt x="10946" y="38887"/>
                      </a:lnTo>
                      <a:lnTo>
                        <a:pt x="11167" y="38585"/>
                      </a:lnTo>
                      <a:lnTo>
                        <a:pt x="11378" y="38314"/>
                      </a:lnTo>
                      <a:lnTo>
                        <a:pt x="11469" y="38203"/>
                      </a:lnTo>
                      <a:lnTo>
                        <a:pt x="11549" y="38113"/>
                      </a:lnTo>
                      <a:lnTo>
                        <a:pt x="11619" y="38042"/>
                      </a:lnTo>
                      <a:lnTo>
                        <a:pt x="11660" y="38022"/>
                      </a:lnTo>
                      <a:lnTo>
                        <a:pt x="11690" y="38012"/>
                      </a:lnTo>
                      <a:lnTo>
                        <a:pt x="11720" y="38012"/>
                      </a:lnTo>
                      <a:lnTo>
                        <a:pt x="11740" y="38022"/>
                      </a:lnTo>
                      <a:lnTo>
                        <a:pt x="11770" y="38042"/>
                      </a:lnTo>
                      <a:lnTo>
                        <a:pt x="11790" y="38073"/>
                      </a:lnTo>
                      <a:lnTo>
                        <a:pt x="11810" y="38113"/>
                      </a:lnTo>
                      <a:lnTo>
                        <a:pt x="11820" y="38163"/>
                      </a:lnTo>
                      <a:lnTo>
                        <a:pt x="11850" y="38304"/>
                      </a:lnTo>
                      <a:lnTo>
                        <a:pt x="11891" y="38676"/>
                      </a:lnTo>
                      <a:lnTo>
                        <a:pt x="11921" y="39068"/>
                      </a:lnTo>
                      <a:lnTo>
                        <a:pt x="11941" y="39460"/>
                      </a:lnTo>
                      <a:lnTo>
                        <a:pt x="11951" y="39842"/>
                      </a:lnTo>
                      <a:lnTo>
                        <a:pt x="11951" y="39671"/>
                      </a:lnTo>
                      <a:lnTo>
                        <a:pt x="11961" y="39490"/>
                      </a:lnTo>
                      <a:lnTo>
                        <a:pt x="11981" y="39299"/>
                      </a:lnTo>
                      <a:lnTo>
                        <a:pt x="12001" y="39118"/>
                      </a:lnTo>
                      <a:lnTo>
                        <a:pt x="12072" y="38746"/>
                      </a:lnTo>
                      <a:lnTo>
                        <a:pt x="12152" y="38364"/>
                      </a:lnTo>
                      <a:lnTo>
                        <a:pt x="12253" y="37992"/>
                      </a:lnTo>
                      <a:lnTo>
                        <a:pt x="12343" y="37620"/>
                      </a:lnTo>
                      <a:lnTo>
                        <a:pt x="12544" y="36907"/>
                      </a:lnTo>
                      <a:lnTo>
                        <a:pt x="12655" y="36475"/>
                      </a:lnTo>
                      <a:lnTo>
                        <a:pt x="12775" y="36042"/>
                      </a:lnTo>
                      <a:lnTo>
                        <a:pt x="12846" y="35831"/>
                      </a:lnTo>
                      <a:lnTo>
                        <a:pt x="12926" y="35620"/>
                      </a:lnTo>
                      <a:lnTo>
                        <a:pt x="13006" y="35409"/>
                      </a:lnTo>
                      <a:lnTo>
                        <a:pt x="13107" y="35208"/>
                      </a:lnTo>
                      <a:lnTo>
                        <a:pt x="13177" y="35108"/>
                      </a:lnTo>
                      <a:lnTo>
                        <a:pt x="13248" y="35007"/>
                      </a:lnTo>
                      <a:lnTo>
                        <a:pt x="13318" y="34917"/>
                      </a:lnTo>
                      <a:lnTo>
                        <a:pt x="13398" y="34846"/>
                      </a:lnTo>
                      <a:lnTo>
                        <a:pt x="13479" y="34776"/>
                      </a:lnTo>
                      <a:lnTo>
                        <a:pt x="13569" y="34736"/>
                      </a:lnTo>
                      <a:lnTo>
                        <a:pt x="13650" y="34696"/>
                      </a:lnTo>
                      <a:lnTo>
                        <a:pt x="13730" y="34685"/>
                      </a:lnTo>
                      <a:lnTo>
                        <a:pt x="13810" y="34685"/>
                      </a:lnTo>
                      <a:lnTo>
                        <a:pt x="13891" y="34706"/>
                      </a:lnTo>
                      <a:lnTo>
                        <a:pt x="13951" y="34746"/>
                      </a:lnTo>
                      <a:lnTo>
                        <a:pt x="14021" y="34806"/>
                      </a:lnTo>
                      <a:lnTo>
                        <a:pt x="14072" y="34886"/>
                      </a:lnTo>
                      <a:lnTo>
                        <a:pt x="14112" y="34997"/>
                      </a:lnTo>
                      <a:lnTo>
                        <a:pt x="14142" y="35118"/>
                      </a:lnTo>
                      <a:lnTo>
                        <a:pt x="14162" y="35278"/>
                      </a:lnTo>
                      <a:lnTo>
                        <a:pt x="14162" y="35399"/>
                      </a:lnTo>
                      <a:lnTo>
                        <a:pt x="14152" y="35530"/>
                      </a:lnTo>
                      <a:lnTo>
                        <a:pt x="14132" y="35660"/>
                      </a:lnTo>
                      <a:lnTo>
                        <a:pt x="14102" y="35791"/>
                      </a:lnTo>
                      <a:lnTo>
                        <a:pt x="14052" y="36052"/>
                      </a:lnTo>
                      <a:lnTo>
                        <a:pt x="14032" y="36183"/>
                      </a:lnTo>
                      <a:lnTo>
                        <a:pt x="14021" y="36314"/>
                      </a:lnTo>
                      <a:lnTo>
                        <a:pt x="14021" y="36424"/>
                      </a:lnTo>
                      <a:lnTo>
                        <a:pt x="14042" y="36545"/>
                      </a:lnTo>
                      <a:lnTo>
                        <a:pt x="14102" y="36776"/>
                      </a:lnTo>
                      <a:lnTo>
                        <a:pt x="14152" y="36997"/>
                      </a:lnTo>
                      <a:lnTo>
                        <a:pt x="14172" y="37108"/>
                      </a:lnTo>
                      <a:lnTo>
                        <a:pt x="14172" y="37218"/>
                      </a:lnTo>
                      <a:lnTo>
                        <a:pt x="14182" y="37068"/>
                      </a:lnTo>
                      <a:lnTo>
                        <a:pt x="14212" y="36937"/>
                      </a:lnTo>
                      <a:lnTo>
                        <a:pt x="14243" y="36796"/>
                      </a:lnTo>
                      <a:lnTo>
                        <a:pt x="14293" y="36665"/>
                      </a:lnTo>
                      <a:lnTo>
                        <a:pt x="14343" y="36535"/>
                      </a:lnTo>
                      <a:lnTo>
                        <a:pt x="14393" y="36404"/>
                      </a:lnTo>
                      <a:lnTo>
                        <a:pt x="14514" y="36153"/>
                      </a:lnTo>
                      <a:lnTo>
                        <a:pt x="14645" y="35902"/>
                      </a:lnTo>
                      <a:lnTo>
                        <a:pt x="14765" y="35640"/>
                      </a:lnTo>
                      <a:lnTo>
                        <a:pt x="14826" y="35510"/>
                      </a:lnTo>
                      <a:lnTo>
                        <a:pt x="14876" y="35369"/>
                      </a:lnTo>
                      <a:lnTo>
                        <a:pt x="14916" y="35228"/>
                      </a:lnTo>
                      <a:lnTo>
                        <a:pt x="14956" y="35087"/>
                      </a:lnTo>
                      <a:lnTo>
                        <a:pt x="14976" y="34927"/>
                      </a:lnTo>
                      <a:lnTo>
                        <a:pt x="14986" y="34766"/>
                      </a:lnTo>
                      <a:lnTo>
                        <a:pt x="14976" y="34625"/>
                      </a:lnTo>
                      <a:lnTo>
                        <a:pt x="14956" y="34474"/>
                      </a:lnTo>
                      <a:lnTo>
                        <a:pt x="14926" y="34344"/>
                      </a:lnTo>
                      <a:lnTo>
                        <a:pt x="14886" y="34203"/>
                      </a:lnTo>
                      <a:lnTo>
                        <a:pt x="14836" y="34082"/>
                      </a:lnTo>
                      <a:lnTo>
                        <a:pt x="14785" y="33952"/>
                      </a:lnTo>
                      <a:lnTo>
                        <a:pt x="14675" y="33700"/>
                      </a:lnTo>
                      <a:lnTo>
                        <a:pt x="14564" y="33449"/>
                      </a:lnTo>
                      <a:lnTo>
                        <a:pt x="14514" y="33329"/>
                      </a:lnTo>
                      <a:lnTo>
                        <a:pt x="14474" y="33198"/>
                      </a:lnTo>
                      <a:lnTo>
                        <a:pt x="14444" y="33057"/>
                      </a:lnTo>
                      <a:lnTo>
                        <a:pt x="14423" y="32927"/>
                      </a:lnTo>
                      <a:lnTo>
                        <a:pt x="14413" y="32786"/>
                      </a:lnTo>
                      <a:lnTo>
                        <a:pt x="14423" y="32645"/>
                      </a:lnTo>
                      <a:lnTo>
                        <a:pt x="14434" y="32514"/>
                      </a:lnTo>
                      <a:lnTo>
                        <a:pt x="14464" y="32374"/>
                      </a:lnTo>
                      <a:lnTo>
                        <a:pt x="14494" y="32263"/>
                      </a:lnTo>
                      <a:lnTo>
                        <a:pt x="14524" y="32153"/>
                      </a:lnTo>
                      <a:lnTo>
                        <a:pt x="14564" y="32052"/>
                      </a:lnTo>
                      <a:lnTo>
                        <a:pt x="14614" y="31952"/>
                      </a:lnTo>
                      <a:lnTo>
                        <a:pt x="14665" y="31851"/>
                      </a:lnTo>
                      <a:lnTo>
                        <a:pt x="14725" y="31761"/>
                      </a:lnTo>
                      <a:lnTo>
                        <a:pt x="14856" y="31580"/>
                      </a:lnTo>
                      <a:lnTo>
                        <a:pt x="15006" y="31409"/>
                      </a:lnTo>
                      <a:lnTo>
                        <a:pt x="15167" y="31248"/>
                      </a:lnTo>
                      <a:lnTo>
                        <a:pt x="15348" y="31107"/>
                      </a:lnTo>
                      <a:lnTo>
                        <a:pt x="15549" y="30987"/>
                      </a:lnTo>
                      <a:lnTo>
                        <a:pt x="15760" y="30866"/>
                      </a:lnTo>
                      <a:lnTo>
                        <a:pt x="15981" y="30776"/>
                      </a:lnTo>
                      <a:lnTo>
                        <a:pt x="16202" y="30695"/>
                      </a:lnTo>
                      <a:lnTo>
                        <a:pt x="16444" y="30625"/>
                      </a:lnTo>
                      <a:lnTo>
                        <a:pt x="16685" y="30585"/>
                      </a:lnTo>
                      <a:lnTo>
                        <a:pt x="16936" y="30555"/>
                      </a:lnTo>
                      <a:lnTo>
                        <a:pt x="17198" y="30545"/>
                      </a:lnTo>
                      <a:lnTo>
                        <a:pt x="17449" y="30555"/>
                      </a:lnTo>
                      <a:lnTo>
                        <a:pt x="17891" y="30595"/>
                      </a:lnTo>
                      <a:lnTo>
                        <a:pt x="18323" y="30645"/>
                      </a:lnTo>
                      <a:lnTo>
                        <a:pt x="18765" y="30705"/>
                      </a:lnTo>
                      <a:lnTo>
                        <a:pt x="19208" y="30776"/>
                      </a:lnTo>
                      <a:lnTo>
                        <a:pt x="19650" y="30866"/>
                      </a:lnTo>
                      <a:lnTo>
                        <a:pt x="20082" y="30957"/>
                      </a:lnTo>
                      <a:lnTo>
                        <a:pt x="20514" y="31067"/>
                      </a:lnTo>
                      <a:lnTo>
                        <a:pt x="20946" y="31178"/>
                      </a:lnTo>
                      <a:lnTo>
                        <a:pt x="21127" y="31238"/>
                      </a:lnTo>
                      <a:lnTo>
                        <a:pt x="21308" y="31298"/>
                      </a:lnTo>
                      <a:lnTo>
                        <a:pt x="21479" y="31369"/>
                      </a:lnTo>
                      <a:lnTo>
                        <a:pt x="21650" y="31449"/>
                      </a:lnTo>
                      <a:lnTo>
                        <a:pt x="21811" y="31529"/>
                      </a:lnTo>
                      <a:lnTo>
                        <a:pt x="21962" y="31620"/>
                      </a:lnTo>
                      <a:lnTo>
                        <a:pt x="22112" y="31710"/>
                      </a:lnTo>
                      <a:lnTo>
                        <a:pt x="22263" y="31811"/>
                      </a:lnTo>
                      <a:lnTo>
                        <a:pt x="22394" y="31921"/>
                      </a:lnTo>
                      <a:lnTo>
                        <a:pt x="22524" y="32032"/>
                      </a:lnTo>
                      <a:lnTo>
                        <a:pt x="22655" y="32143"/>
                      </a:lnTo>
                      <a:lnTo>
                        <a:pt x="22776" y="32263"/>
                      </a:lnTo>
                      <a:lnTo>
                        <a:pt x="22886" y="32394"/>
                      </a:lnTo>
                      <a:lnTo>
                        <a:pt x="22997" y="32525"/>
                      </a:lnTo>
                      <a:lnTo>
                        <a:pt x="23087" y="32655"/>
                      </a:lnTo>
                      <a:lnTo>
                        <a:pt x="23188" y="32796"/>
                      </a:lnTo>
                      <a:lnTo>
                        <a:pt x="23268" y="32937"/>
                      </a:lnTo>
                      <a:lnTo>
                        <a:pt x="23349" y="33077"/>
                      </a:lnTo>
                      <a:lnTo>
                        <a:pt x="23419" y="33228"/>
                      </a:lnTo>
                      <a:lnTo>
                        <a:pt x="23479" y="33379"/>
                      </a:lnTo>
                      <a:lnTo>
                        <a:pt x="23540" y="33530"/>
                      </a:lnTo>
                      <a:lnTo>
                        <a:pt x="23590" y="33690"/>
                      </a:lnTo>
                      <a:lnTo>
                        <a:pt x="23630" y="33841"/>
                      </a:lnTo>
                      <a:lnTo>
                        <a:pt x="23660" y="34002"/>
                      </a:lnTo>
                      <a:lnTo>
                        <a:pt x="23690" y="34163"/>
                      </a:lnTo>
                      <a:lnTo>
                        <a:pt x="23710" y="34334"/>
                      </a:lnTo>
                      <a:lnTo>
                        <a:pt x="23710" y="34494"/>
                      </a:lnTo>
                      <a:lnTo>
                        <a:pt x="23720" y="34665"/>
                      </a:lnTo>
                      <a:lnTo>
                        <a:pt x="23710" y="34826"/>
                      </a:lnTo>
                      <a:lnTo>
                        <a:pt x="23690" y="34997"/>
                      </a:lnTo>
                      <a:lnTo>
                        <a:pt x="23670" y="35158"/>
                      </a:lnTo>
                      <a:lnTo>
                        <a:pt x="23630" y="35329"/>
                      </a:lnTo>
                      <a:lnTo>
                        <a:pt x="23590" y="35550"/>
                      </a:lnTo>
                      <a:lnTo>
                        <a:pt x="23550" y="35771"/>
                      </a:lnTo>
                      <a:lnTo>
                        <a:pt x="23489" y="36143"/>
                      </a:lnTo>
                      <a:lnTo>
                        <a:pt x="23449" y="36505"/>
                      </a:lnTo>
                      <a:lnTo>
                        <a:pt x="23379" y="37218"/>
                      </a:lnTo>
                      <a:lnTo>
                        <a:pt x="23318" y="37912"/>
                      </a:lnTo>
                      <a:lnTo>
                        <a:pt x="23258" y="38605"/>
                      </a:lnTo>
                      <a:lnTo>
                        <a:pt x="23208" y="38947"/>
                      </a:lnTo>
                      <a:lnTo>
                        <a:pt x="23158" y="39279"/>
                      </a:lnTo>
                      <a:lnTo>
                        <a:pt x="23097" y="39620"/>
                      </a:lnTo>
                      <a:lnTo>
                        <a:pt x="23017" y="39962"/>
                      </a:lnTo>
                      <a:lnTo>
                        <a:pt x="22926" y="40304"/>
                      </a:lnTo>
                      <a:lnTo>
                        <a:pt x="22816" y="40646"/>
                      </a:lnTo>
                      <a:lnTo>
                        <a:pt x="22685" y="40997"/>
                      </a:lnTo>
                      <a:lnTo>
                        <a:pt x="22524" y="41339"/>
                      </a:lnTo>
                      <a:lnTo>
                        <a:pt x="22585" y="41239"/>
                      </a:lnTo>
                      <a:lnTo>
                        <a:pt x="22665" y="41138"/>
                      </a:lnTo>
                      <a:lnTo>
                        <a:pt x="22756" y="41048"/>
                      </a:lnTo>
                      <a:lnTo>
                        <a:pt x="22846" y="40957"/>
                      </a:lnTo>
                      <a:lnTo>
                        <a:pt x="22937" y="40867"/>
                      </a:lnTo>
                      <a:lnTo>
                        <a:pt x="23017" y="40776"/>
                      </a:lnTo>
                      <a:lnTo>
                        <a:pt x="23097" y="40676"/>
                      </a:lnTo>
                      <a:lnTo>
                        <a:pt x="23158" y="40575"/>
                      </a:lnTo>
                      <a:lnTo>
                        <a:pt x="23318" y="40244"/>
                      </a:lnTo>
                      <a:lnTo>
                        <a:pt x="23459" y="39892"/>
                      </a:lnTo>
                      <a:lnTo>
                        <a:pt x="23590" y="39540"/>
                      </a:lnTo>
                      <a:lnTo>
                        <a:pt x="23710" y="39198"/>
                      </a:lnTo>
                      <a:lnTo>
                        <a:pt x="23801" y="38957"/>
                      </a:lnTo>
                      <a:lnTo>
                        <a:pt x="23921" y="38666"/>
                      </a:lnTo>
                      <a:lnTo>
                        <a:pt x="23982" y="38515"/>
                      </a:lnTo>
                      <a:lnTo>
                        <a:pt x="24062" y="38374"/>
                      </a:lnTo>
                      <a:lnTo>
                        <a:pt x="24133" y="38254"/>
                      </a:lnTo>
                      <a:lnTo>
                        <a:pt x="24213" y="38143"/>
                      </a:lnTo>
                      <a:lnTo>
                        <a:pt x="24293" y="38052"/>
                      </a:lnTo>
                      <a:lnTo>
                        <a:pt x="24334" y="38022"/>
                      </a:lnTo>
                      <a:lnTo>
                        <a:pt x="24374" y="38002"/>
                      </a:lnTo>
                      <a:lnTo>
                        <a:pt x="24424" y="37982"/>
                      </a:lnTo>
                      <a:lnTo>
                        <a:pt x="24464" y="37972"/>
                      </a:lnTo>
                      <a:lnTo>
                        <a:pt x="24504" y="37982"/>
                      </a:lnTo>
                      <a:lnTo>
                        <a:pt x="24545" y="37992"/>
                      </a:lnTo>
                      <a:lnTo>
                        <a:pt x="24585" y="38022"/>
                      </a:lnTo>
                      <a:lnTo>
                        <a:pt x="24625" y="38063"/>
                      </a:lnTo>
                      <a:lnTo>
                        <a:pt x="24665" y="38113"/>
                      </a:lnTo>
                      <a:lnTo>
                        <a:pt x="24705" y="38173"/>
                      </a:lnTo>
                      <a:lnTo>
                        <a:pt x="24746" y="38254"/>
                      </a:lnTo>
                      <a:lnTo>
                        <a:pt x="24776" y="38354"/>
                      </a:lnTo>
                      <a:lnTo>
                        <a:pt x="24846" y="38595"/>
                      </a:lnTo>
                      <a:lnTo>
                        <a:pt x="24886" y="38766"/>
                      </a:lnTo>
                      <a:lnTo>
                        <a:pt x="24906" y="38947"/>
                      </a:lnTo>
                      <a:lnTo>
                        <a:pt x="24906" y="39128"/>
                      </a:lnTo>
                      <a:lnTo>
                        <a:pt x="24896" y="39319"/>
                      </a:lnTo>
                      <a:lnTo>
                        <a:pt x="24886" y="39510"/>
                      </a:lnTo>
                      <a:lnTo>
                        <a:pt x="24856" y="39701"/>
                      </a:lnTo>
                      <a:lnTo>
                        <a:pt x="24776" y="40083"/>
                      </a:lnTo>
                      <a:lnTo>
                        <a:pt x="24685" y="40475"/>
                      </a:lnTo>
                      <a:lnTo>
                        <a:pt x="24595" y="40857"/>
                      </a:lnTo>
                      <a:lnTo>
                        <a:pt x="24514" y="41229"/>
                      </a:lnTo>
                      <a:lnTo>
                        <a:pt x="24484" y="41409"/>
                      </a:lnTo>
                      <a:lnTo>
                        <a:pt x="24464" y="41590"/>
                      </a:lnTo>
                      <a:lnTo>
                        <a:pt x="24444" y="41801"/>
                      </a:lnTo>
                      <a:lnTo>
                        <a:pt x="24434" y="42023"/>
                      </a:lnTo>
                      <a:lnTo>
                        <a:pt x="24424" y="42244"/>
                      </a:lnTo>
                      <a:lnTo>
                        <a:pt x="24424" y="42475"/>
                      </a:lnTo>
                      <a:lnTo>
                        <a:pt x="24434" y="42706"/>
                      </a:lnTo>
                      <a:lnTo>
                        <a:pt x="24444" y="42947"/>
                      </a:lnTo>
                      <a:lnTo>
                        <a:pt x="24474" y="43178"/>
                      </a:lnTo>
                      <a:lnTo>
                        <a:pt x="24504" y="43410"/>
                      </a:lnTo>
                      <a:lnTo>
                        <a:pt x="24545" y="43631"/>
                      </a:lnTo>
                      <a:lnTo>
                        <a:pt x="24595" y="43852"/>
                      </a:lnTo>
                      <a:lnTo>
                        <a:pt x="24655" y="44063"/>
                      </a:lnTo>
                      <a:lnTo>
                        <a:pt x="24726" y="44264"/>
                      </a:lnTo>
                      <a:lnTo>
                        <a:pt x="24806" y="44445"/>
                      </a:lnTo>
                      <a:lnTo>
                        <a:pt x="24896" y="44616"/>
                      </a:lnTo>
                      <a:lnTo>
                        <a:pt x="24997" y="44777"/>
                      </a:lnTo>
                      <a:lnTo>
                        <a:pt x="25107" y="44917"/>
                      </a:lnTo>
                      <a:lnTo>
                        <a:pt x="25097" y="44666"/>
                      </a:lnTo>
                      <a:lnTo>
                        <a:pt x="25067" y="44405"/>
                      </a:lnTo>
                      <a:lnTo>
                        <a:pt x="24997" y="43862"/>
                      </a:lnTo>
                      <a:lnTo>
                        <a:pt x="24967" y="43591"/>
                      </a:lnTo>
                      <a:lnTo>
                        <a:pt x="24957" y="43460"/>
                      </a:lnTo>
                      <a:lnTo>
                        <a:pt x="24957" y="43319"/>
                      </a:lnTo>
                      <a:lnTo>
                        <a:pt x="24957" y="43199"/>
                      </a:lnTo>
                      <a:lnTo>
                        <a:pt x="24977" y="43068"/>
                      </a:lnTo>
                      <a:lnTo>
                        <a:pt x="24997" y="42947"/>
                      </a:lnTo>
                      <a:lnTo>
                        <a:pt x="25037" y="42837"/>
                      </a:lnTo>
                      <a:lnTo>
                        <a:pt x="25077" y="42726"/>
                      </a:lnTo>
                      <a:lnTo>
                        <a:pt x="25128" y="42646"/>
                      </a:lnTo>
                      <a:lnTo>
                        <a:pt x="25178" y="42585"/>
                      </a:lnTo>
                      <a:lnTo>
                        <a:pt x="25228" y="42545"/>
                      </a:lnTo>
                      <a:lnTo>
                        <a:pt x="25288" y="42525"/>
                      </a:lnTo>
                      <a:lnTo>
                        <a:pt x="25349" y="42525"/>
                      </a:lnTo>
                      <a:lnTo>
                        <a:pt x="25399" y="42535"/>
                      </a:lnTo>
                      <a:lnTo>
                        <a:pt x="25459" y="42565"/>
                      </a:lnTo>
                      <a:lnTo>
                        <a:pt x="25530" y="42606"/>
                      </a:lnTo>
                      <a:lnTo>
                        <a:pt x="25590" y="42656"/>
                      </a:lnTo>
                      <a:lnTo>
                        <a:pt x="25711" y="42786"/>
                      </a:lnTo>
                      <a:lnTo>
                        <a:pt x="25831" y="42937"/>
                      </a:lnTo>
                      <a:lnTo>
                        <a:pt x="25952" y="43108"/>
                      </a:lnTo>
                      <a:lnTo>
                        <a:pt x="26022" y="43209"/>
                      </a:lnTo>
                      <a:lnTo>
                        <a:pt x="26072" y="43319"/>
                      </a:lnTo>
                      <a:lnTo>
                        <a:pt x="26133" y="43440"/>
                      </a:lnTo>
                      <a:lnTo>
                        <a:pt x="26173" y="43570"/>
                      </a:lnTo>
                      <a:lnTo>
                        <a:pt x="26253" y="43832"/>
                      </a:lnTo>
                      <a:lnTo>
                        <a:pt x="26314" y="44093"/>
                      </a:lnTo>
                      <a:lnTo>
                        <a:pt x="26354" y="44334"/>
                      </a:lnTo>
                      <a:lnTo>
                        <a:pt x="26374" y="44535"/>
                      </a:lnTo>
                      <a:lnTo>
                        <a:pt x="26384" y="44686"/>
                      </a:lnTo>
                      <a:lnTo>
                        <a:pt x="26384" y="44777"/>
                      </a:lnTo>
                      <a:lnTo>
                        <a:pt x="26404" y="44656"/>
                      </a:lnTo>
                      <a:lnTo>
                        <a:pt x="26444" y="44545"/>
                      </a:lnTo>
                      <a:lnTo>
                        <a:pt x="26515" y="44304"/>
                      </a:lnTo>
                      <a:lnTo>
                        <a:pt x="26605" y="44063"/>
                      </a:lnTo>
                      <a:lnTo>
                        <a:pt x="26685" y="43812"/>
                      </a:lnTo>
                      <a:lnTo>
                        <a:pt x="26766" y="43560"/>
                      </a:lnTo>
                      <a:lnTo>
                        <a:pt x="26786" y="43440"/>
                      </a:lnTo>
                      <a:lnTo>
                        <a:pt x="26806" y="43309"/>
                      </a:lnTo>
                      <a:lnTo>
                        <a:pt x="26816" y="43188"/>
                      </a:lnTo>
                      <a:lnTo>
                        <a:pt x="26816" y="43068"/>
                      </a:lnTo>
                      <a:lnTo>
                        <a:pt x="26806" y="42957"/>
                      </a:lnTo>
                      <a:lnTo>
                        <a:pt x="26776" y="42837"/>
                      </a:lnTo>
                      <a:lnTo>
                        <a:pt x="26746" y="42746"/>
                      </a:lnTo>
                      <a:lnTo>
                        <a:pt x="26696" y="42656"/>
                      </a:lnTo>
                      <a:lnTo>
                        <a:pt x="26645" y="42565"/>
                      </a:lnTo>
                      <a:lnTo>
                        <a:pt x="26575" y="42475"/>
                      </a:lnTo>
                      <a:lnTo>
                        <a:pt x="26434" y="42314"/>
                      </a:lnTo>
                      <a:lnTo>
                        <a:pt x="26273" y="42153"/>
                      </a:lnTo>
                      <a:lnTo>
                        <a:pt x="26113" y="42002"/>
                      </a:lnTo>
                      <a:lnTo>
                        <a:pt x="25962" y="41842"/>
                      </a:lnTo>
                      <a:lnTo>
                        <a:pt x="25902" y="41751"/>
                      </a:lnTo>
                      <a:lnTo>
                        <a:pt x="25841" y="41661"/>
                      </a:lnTo>
                      <a:lnTo>
                        <a:pt x="25801" y="41570"/>
                      </a:lnTo>
                      <a:lnTo>
                        <a:pt x="25761" y="41480"/>
                      </a:lnTo>
                      <a:lnTo>
                        <a:pt x="25680" y="41219"/>
                      </a:lnTo>
                      <a:lnTo>
                        <a:pt x="25620" y="40947"/>
                      </a:lnTo>
                      <a:lnTo>
                        <a:pt x="25570" y="40676"/>
                      </a:lnTo>
                      <a:lnTo>
                        <a:pt x="25520" y="40394"/>
                      </a:lnTo>
                      <a:lnTo>
                        <a:pt x="25489" y="40113"/>
                      </a:lnTo>
                      <a:lnTo>
                        <a:pt x="25479" y="39842"/>
                      </a:lnTo>
                      <a:lnTo>
                        <a:pt x="25469" y="39560"/>
                      </a:lnTo>
                      <a:lnTo>
                        <a:pt x="25479" y="39299"/>
                      </a:lnTo>
                      <a:lnTo>
                        <a:pt x="25499" y="38937"/>
                      </a:lnTo>
                      <a:lnTo>
                        <a:pt x="25520" y="38716"/>
                      </a:lnTo>
                      <a:lnTo>
                        <a:pt x="25550" y="38485"/>
                      </a:lnTo>
                      <a:lnTo>
                        <a:pt x="25570" y="38374"/>
                      </a:lnTo>
                      <a:lnTo>
                        <a:pt x="25600" y="38274"/>
                      </a:lnTo>
                      <a:lnTo>
                        <a:pt x="25630" y="38173"/>
                      </a:lnTo>
                      <a:lnTo>
                        <a:pt x="25670" y="38073"/>
                      </a:lnTo>
                      <a:lnTo>
                        <a:pt x="25721" y="37992"/>
                      </a:lnTo>
                      <a:lnTo>
                        <a:pt x="25781" y="37922"/>
                      </a:lnTo>
                      <a:lnTo>
                        <a:pt x="25851" y="37862"/>
                      </a:lnTo>
                      <a:lnTo>
                        <a:pt x="25932" y="37821"/>
                      </a:lnTo>
                      <a:lnTo>
                        <a:pt x="26022" y="37791"/>
                      </a:lnTo>
                      <a:lnTo>
                        <a:pt x="26103" y="37781"/>
                      </a:lnTo>
                      <a:lnTo>
                        <a:pt x="26183" y="37791"/>
                      </a:lnTo>
                      <a:lnTo>
                        <a:pt x="26263" y="37811"/>
                      </a:lnTo>
                      <a:lnTo>
                        <a:pt x="26344" y="37851"/>
                      </a:lnTo>
                      <a:lnTo>
                        <a:pt x="26414" y="37902"/>
                      </a:lnTo>
                      <a:lnTo>
                        <a:pt x="26484" y="37962"/>
                      </a:lnTo>
                      <a:lnTo>
                        <a:pt x="26555" y="38022"/>
                      </a:lnTo>
                      <a:lnTo>
                        <a:pt x="26675" y="38173"/>
                      </a:lnTo>
                      <a:lnTo>
                        <a:pt x="26786" y="38334"/>
                      </a:lnTo>
                      <a:lnTo>
                        <a:pt x="26947" y="38605"/>
                      </a:lnTo>
                      <a:lnTo>
                        <a:pt x="27027" y="38776"/>
                      </a:lnTo>
                      <a:lnTo>
                        <a:pt x="27118" y="38947"/>
                      </a:lnTo>
                      <a:lnTo>
                        <a:pt x="27278" y="39329"/>
                      </a:lnTo>
                      <a:lnTo>
                        <a:pt x="27439" y="39721"/>
                      </a:lnTo>
                      <a:lnTo>
                        <a:pt x="27530" y="39922"/>
                      </a:lnTo>
                      <a:lnTo>
                        <a:pt x="27630" y="40113"/>
                      </a:lnTo>
                      <a:lnTo>
                        <a:pt x="27731" y="40304"/>
                      </a:lnTo>
                      <a:lnTo>
                        <a:pt x="27851" y="40485"/>
                      </a:lnTo>
                      <a:lnTo>
                        <a:pt x="27982" y="40656"/>
                      </a:lnTo>
                      <a:lnTo>
                        <a:pt x="28113" y="40806"/>
                      </a:lnTo>
                      <a:lnTo>
                        <a:pt x="28193" y="40877"/>
                      </a:lnTo>
                      <a:lnTo>
                        <a:pt x="28273" y="40947"/>
                      </a:lnTo>
                      <a:lnTo>
                        <a:pt x="28354" y="41007"/>
                      </a:lnTo>
                      <a:lnTo>
                        <a:pt x="28444" y="41068"/>
                      </a:lnTo>
                      <a:lnTo>
                        <a:pt x="28535" y="41118"/>
                      </a:lnTo>
                      <a:lnTo>
                        <a:pt x="28635" y="41158"/>
                      </a:lnTo>
                      <a:lnTo>
                        <a:pt x="28736" y="41198"/>
                      </a:lnTo>
                      <a:lnTo>
                        <a:pt x="28846" y="41229"/>
                      </a:lnTo>
                      <a:lnTo>
                        <a:pt x="28766" y="41158"/>
                      </a:lnTo>
                      <a:lnTo>
                        <a:pt x="28676" y="41068"/>
                      </a:lnTo>
                      <a:lnTo>
                        <a:pt x="28565" y="40957"/>
                      </a:lnTo>
                      <a:lnTo>
                        <a:pt x="28454" y="40827"/>
                      </a:lnTo>
                      <a:lnTo>
                        <a:pt x="28344" y="40676"/>
                      </a:lnTo>
                      <a:lnTo>
                        <a:pt x="28233" y="40515"/>
                      </a:lnTo>
                      <a:lnTo>
                        <a:pt x="28133" y="40354"/>
                      </a:lnTo>
                      <a:lnTo>
                        <a:pt x="28032" y="40183"/>
                      </a:lnTo>
                      <a:lnTo>
                        <a:pt x="27942" y="40002"/>
                      </a:lnTo>
                      <a:lnTo>
                        <a:pt x="27871" y="39842"/>
                      </a:lnTo>
                      <a:lnTo>
                        <a:pt x="27811" y="39671"/>
                      </a:lnTo>
                      <a:lnTo>
                        <a:pt x="27781" y="39520"/>
                      </a:lnTo>
                      <a:lnTo>
                        <a:pt x="27781" y="39440"/>
                      </a:lnTo>
                      <a:lnTo>
                        <a:pt x="27781" y="39369"/>
                      </a:lnTo>
                      <a:lnTo>
                        <a:pt x="27781" y="39309"/>
                      </a:lnTo>
                      <a:lnTo>
                        <a:pt x="27801" y="39238"/>
                      </a:lnTo>
                      <a:lnTo>
                        <a:pt x="27821" y="39188"/>
                      </a:lnTo>
                      <a:lnTo>
                        <a:pt x="27851" y="39138"/>
                      </a:lnTo>
                      <a:lnTo>
                        <a:pt x="27892" y="39088"/>
                      </a:lnTo>
                      <a:lnTo>
                        <a:pt x="27942" y="39048"/>
                      </a:lnTo>
                      <a:lnTo>
                        <a:pt x="28002" y="39007"/>
                      </a:lnTo>
                      <a:lnTo>
                        <a:pt x="28072" y="38977"/>
                      </a:lnTo>
                      <a:lnTo>
                        <a:pt x="28143" y="38947"/>
                      </a:lnTo>
                      <a:lnTo>
                        <a:pt x="28203" y="38937"/>
                      </a:lnTo>
                      <a:lnTo>
                        <a:pt x="28324" y="38937"/>
                      </a:lnTo>
                      <a:lnTo>
                        <a:pt x="28394" y="38947"/>
                      </a:lnTo>
                      <a:lnTo>
                        <a:pt x="28454" y="38967"/>
                      </a:lnTo>
                      <a:lnTo>
                        <a:pt x="28565" y="39017"/>
                      </a:lnTo>
                      <a:lnTo>
                        <a:pt x="28686" y="39088"/>
                      </a:lnTo>
                      <a:lnTo>
                        <a:pt x="28796" y="39188"/>
                      </a:lnTo>
                      <a:lnTo>
                        <a:pt x="28897" y="39299"/>
                      </a:lnTo>
                      <a:lnTo>
                        <a:pt x="28997" y="39409"/>
                      </a:lnTo>
                      <a:lnTo>
                        <a:pt x="29098" y="39530"/>
                      </a:lnTo>
                      <a:lnTo>
                        <a:pt x="29269" y="39781"/>
                      </a:lnTo>
                      <a:lnTo>
                        <a:pt x="29419" y="40012"/>
                      </a:lnTo>
                      <a:lnTo>
                        <a:pt x="29490" y="40103"/>
                      </a:lnTo>
                      <a:lnTo>
                        <a:pt x="29550" y="40173"/>
                      </a:lnTo>
                      <a:lnTo>
                        <a:pt x="29510" y="40123"/>
                      </a:lnTo>
                      <a:lnTo>
                        <a:pt x="29480" y="40073"/>
                      </a:lnTo>
                      <a:lnTo>
                        <a:pt x="29429" y="39952"/>
                      </a:lnTo>
                      <a:lnTo>
                        <a:pt x="29389" y="39811"/>
                      </a:lnTo>
                      <a:lnTo>
                        <a:pt x="29359" y="39671"/>
                      </a:lnTo>
                      <a:lnTo>
                        <a:pt x="29309" y="39389"/>
                      </a:lnTo>
                      <a:lnTo>
                        <a:pt x="29269" y="39259"/>
                      </a:lnTo>
                      <a:lnTo>
                        <a:pt x="29228" y="39138"/>
                      </a:lnTo>
                      <a:lnTo>
                        <a:pt x="29088" y="38877"/>
                      </a:lnTo>
                      <a:lnTo>
                        <a:pt x="28927" y="38615"/>
                      </a:lnTo>
                      <a:lnTo>
                        <a:pt x="28746" y="38364"/>
                      </a:lnTo>
                      <a:lnTo>
                        <a:pt x="28645" y="38243"/>
                      </a:lnTo>
                      <a:lnTo>
                        <a:pt x="28545" y="38123"/>
                      </a:lnTo>
                      <a:lnTo>
                        <a:pt x="28434" y="38012"/>
                      </a:lnTo>
                      <a:lnTo>
                        <a:pt x="28314" y="37912"/>
                      </a:lnTo>
                      <a:lnTo>
                        <a:pt x="28193" y="37811"/>
                      </a:lnTo>
                      <a:lnTo>
                        <a:pt x="28072" y="37711"/>
                      </a:lnTo>
                      <a:lnTo>
                        <a:pt x="27932" y="37630"/>
                      </a:lnTo>
                      <a:lnTo>
                        <a:pt x="27791" y="37550"/>
                      </a:lnTo>
                      <a:lnTo>
                        <a:pt x="27650" y="37480"/>
                      </a:lnTo>
                      <a:lnTo>
                        <a:pt x="27490" y="37419"/>
                      </a:lnTo>
                      <a:lnTo>
                        <a:pt x="26957" y="37248"/>
                      </a:lnTo>
                      <a:lnTo>
                        <a:pt x="26696" y="37148"/>
                      </a:lnTo>
                      <a:lnTo>
                        <a:pt x="26575" y="37088"/>
                      </a:lnTo>
                      <a:lnTo>
                        <a:pt x="26444" y="37027"/>
                      </a:lnTo>
                      <a:lnTo>
                        <a:pt x="26253" y="36907"/>
                      </a:lnTo>
                      <a:lnTo>
                        <a:pt x="26042" y="36756"/>
                      </a:lnTo>
                      <a:lnTo>
                        <a:pt x="25841" y="36585"/>
                      </a:lnTo>
                      <a:lnTo>
                        <a:pt x="25630" y="36404"/>
                      </a:lnTo>
                      <a:lnTo>
                        <a:pt x="25439" y="36223"/>
                      </a:lnTo>
                      <a:lnTo>
                        <a:pt x="25258" y="36032"/>
                      </a:lnTo>
                      <a:lnTo>
                        <a:pt x="25107" y="35841"/>
                      </a:lnTo>
                      <a:lnTo>
                        <a:pt x="24977" y="35670"/>
                      </a:lnTo>
                      <a:lnTo>
                        <a:pt x="24917" y="35570"/>
                      </a:lnTo>
                      <a:lnTo>
                        <a:pt x="24876" y="35469"/>
                      </a:lnTo>
                      <a:lnTo>
                        <a:pt x="24836" y="35349"/>
                      </a:lnTo>
                      <a:lnTo>
                        <a:pt x="24816" y="35228"/>
                      </a:lnTo>
                      <a:lnTo>
                        <a:pt x="24806" y="35108"/>
                      </a:lnTo>
                      <a:lnTo>
                        <a:pt x="24796" y="34977"/>
                      </a:lnTo>
                      <a:lnTo>
                        <a:pt x="24806" y="34846"/>
                      </a:lnTo>
                      <a:lnTo>
                        <a:pt x="24806" y="34716"/>
                      </a:lnTo>
                      <a:lnTo>
                        <a:pt x="24836" y="34444"/>
                      </a:lnTo>
                      <a:lnTo>
                        <a:pt x="24876" y="34183"/>
                      </a:lnTo>
                      <a:lnTo>
                        <a:pt x="24957" y="33711"/>
                      </a:lnTo>
                      <a:lnTo>
                        <a:pt x="25007" y="33489"/>
                      </a:lnTo>
                      <a:lnTo>
                        <a:pt x="25057" y="33268"/>
                      </a:lnTo>
                      <a:lnTo>
                        <a:pt x="25128" y="33047"/>
                      </a:lnTo>
                      <a:lnTo>
                        <a:pt x="25218" y="32836"/>
                      </a:lnTo>
                      <a:lnTo>
                        <a:pt x="25319" y="32625"/>
                      </a:lnTo>
                      <a:lnTo>
                        <a:pt x="25429" y="32414"/>
                      </a:lnTo>
                      <a:lnTo>
                        <a:pt x="25550" y="32223"/>
                      </a:lnTo>
                      <a:lnTo>
                        <a:pt x="25680" y="32022"/>
                      </a:lnTo>
                      <a:lnTo>
                        <a:pt x="25871" y="31781"/>
                      </a:lnTo>
                      <a:lnTo>
                        <a:pt x="26062" y="31550"/>
                      </a:lnTo>
                      <a:lnTo>
                        <a:pt x="26273" y="31318"/>
                      </a:lnTo>
                      <a:lnTo>
                        <a:pt x="26505" y="31107"/>
                      </a:lnTo>
                      <a:lnTo>
                        <a:pt x="26736" y="30896"/>
                      </a:lnTo>
                      <a:lnTo>
                        <a:pt x="26977" y="30695"/>
                      </a:lnTo>
                      <a:lnTo>
                        <a:pt x="27218" y="30494"/>
                      </a:lnTo>
                      <a:lnTo>
                        <a:pt x="27469" y="30303"/>
                      </a:lnTo>
                      <a:lnTo>
                        <a:pt x="27992" y="29931"/>
                      </a:lnTo>
                      <a:lnTo>
                        <a:pt x="28515" y="29580"/>
                      </a:lnTo>
                      <a:lnTo>
                        <a:pt x="29530" y="28916"/>
                      </a:lnTo>
                      <a:lnTo>
                        <a:pt x="29711" y="28806"/>
                      </a:lnTo>
                      <a:lnTo>
                        <a:pt x="29902" y="28705"/>
                      </a:lnTo>
                      <a:lnTo>
                        <a:pt x="30093" y="28615"/>
                      </a:lnTo>
                      <a:lnTo>
                        <a:pt x="30284" y="28534"/>
                      </a:lnTo>
                      <a:lnTo>
                        <a:pt x="30495" y="28464"/>
                      </a:lnTo>
                      <a:lnTo>
                        <a:pt x="30696" y="28394"/>
                      </a:lnTo>
                      <a:lnTo>
                        <a:pt x="30917" y="28343"/>
                      </a:lnTo>
                      <a:lnTo>
                        <a:pt x="31128" y="28303"/>
                      </a:lnTo>
                      <a:lnTo>
                        <a:pt x="31168" y="28293"/>
                      </a:lnTo>
                      <a:lnTo>
                        <a:pt x="31359" y="28263"/>
                      </a:lnTo>
                      <a:lnTo>
                        <a:pt x="31540" y="28243"/>
                      </a:lnTo>
                      <a:lnTo>
                        <a:pt x="31721" y="28233"/>
                      </a:lnTo>
                      <a:lnTo>
                        <a:pt x="31902" y="28243"/>
                      </a:lnTo>
                      <a:lnTo>
                        <a:pt x="32083" y="28263"/>
                      </a:lnTo>
                      <a:lnTo>
                        <a:pt x="32264" y="28293"/>
                      </a:lnTo>
                      <a:lnTo>
                        <a:pt x="32435" y="28343"/>
                      </a:lnTo>
                      <a:lnTo>
                        <a:pt x="32605" y="28404"/>
                      </a:lnTo>
                      <a:lnTo>
                        <a:pt x="32766" y="28474"/>
                      </a:lnTo>
                      <a:lnTo>
                        <a:pt x="32917" y="28554"/>
                      </a:lnTo>
                      <a:lnTo>
                        <a:pt x="33068" y="28645"/>
                      </a:lnTo>
                      <a:lnTo>
                        <a:pt x="33208" y="28755"/>
                      </a:lnTo>
                      <a:lnTo>
                        <a:pt x="33339" y="28866"/>
                      </a:lnTo>
                      <a:lnTo>
                        <a:pt x="33450" y="28987"/>
                      </a:lnTo>
                      <a:lnTo>
                        <a:pt x="33560" y="29127"/>
                      </a:lnTo>
                      <a:lnTo>
                        <a:pt x="33661" y="29268"/>
                      </a:lnTo>
                      <a:lnTo>
                        <a:pt x="33721" y="29359"/>
                      </a:lnTo>
                      <a:lnTo>
                        <a:pt x="33842" y="29489"/>
                      </a:lnTo>
                      <a:lnTo>
                        <a:pt x="34173" y="29851"/>
                      </a:lnTo>
                      <a:lnTo>
                        <a:pt x="34354" y="30042"/>
                      </a:lnTo>
                      <a:lnTo>
                        <a:pt x="34515" y="30243"/>
                      </a:lnTo>
                      <a:lnTo>
                        <a:pt x="34646" y="30414"/>
                      </a:lnTo>
                      <a:lnTo>
                        <a:pt x="34686" y="30494"/>
                      </a:lnTo>
                      <a:lnTo>
                        <a:pt x="34726" y="30565"/>
                      </a:lnTo>
                      <a:lnTo>
                        <a:pt x="34786" y="30735"/>
                      </a:lnTo>
                      <a:lnTo>
                        <a:pt x="34837" y="30906"/>
                      </a:lnTo>
                      <a:lnTo>
                        <a:pt x="34887" y="31087"/>
                      </a:lnTo>
                      <a:lnTo>
                        <a:pt x="34927" y="31268"/>
                      </a:lnTo>
                      <a:lnTo>
                        <a:pt x="34957" y="31459"/>
                      </a:lnTo>
                      <a:lnTo>
                        <a:pt x="34977" y="31640"/>
                      </a:lnTo>
                      <a:lnTo>
                        <a:pt x="34997" y="31831"/>
                      </a:lnTo>
                      <a:lnTo>
                        <a:pt x="35008" y="32022"/>
                      </a:lnTo>
                      <a:lnTo>
                        <a:pt x="35018" y="32404"/>
                      </a:lnTo>
                      <a:lnTo>
                        <a:pt x="35008" y="32776"/>
                      </a:lnTo>
                      <a:lnTo>
                        <a:pt x="34977" y="33148"/>
                      </a:lnTo>
                      <a:lnTo>
                        <a:pt x="34927" y="33510"/>
                      </a:lnTo>
                      <a:lnTo>
                        <a:pt x="34897" y="33650"/>
                      </a:lnTo>
                      <a:lnTo>
                        <a:pt x="34847" y="33811"/>
                      </a:lnTo>
                      <a:lnTo>
                        <a:pt x="34796" y="33962"/>
                      </a:lnTo>
                      <a:lnTo>
                        <a:pt x="34726" y="34123"/>
                      </a:lnTo>
                      <a:lnTo>
                        <a:pt x="34585" y="34424"/>
                      </a:lnTo>
                      <a:lnTo>
                        <a:pt x="34445" y="34706"/>
                      </a:lnTo>
                      <a:lnTo>
                        <a:pt x="34364" y="34836"/>
                      </a:lnTo>
                      <a:lnTo>
                        <a:pt x="34264" y="34967"/>
                      </a:lnTo>
                      <a:lnTo>
                        <a:pt x="34063" y="35208"/>
                      </a:lnTo>
                      <a:lnTo>
                        <a:pt x="33962" y="35329"/>
                      </a:lnTo>
                      <a:lnTo>
                        <a:pt x="33862" y="35459"/>
                      </a:lnTo>
                      <a:lnTo>
                        <a:pt x="33781" y="35580"/>
                      </a:lnTo>
                      <a:lnTo>
                        <a:pt x="33721" y="35711"/>
                      </a:lnTo>
                      <a:lnTo>
                        <a:pt x="33822" y="35650"/>
                      </a:lnTo>
                      <a:lnTo>
                        <a:pt x="33922" y="35570"/>
                      </a:lnTo>
                      <a:lnTo>
                        <a:pt x="34033" y="35469"/>
                      </a:lnTo>
                      <a:lnTo>
                        <a:pt x="34133" y="35359"/>
                      </a:lnTo>
                      <a:lnTo>
                        <a:pt x="34354" y="35138"/>
                      </a:lnTo>
                      <a:lnTo>
                        <a:pt x="34465" y="35027"/>
                      </a:lnTo>
                      <a:lnTo>
                        <a:pt x="34575" y="34927"/>
                      </a:lnTo>
                      <a:lnTo>
                        <a:pt x="34686" y="34836"/>
                      </a:lnTo>
                      <a:lnTo>
                        <a:pt x="34807" y="34756"/>
                      </a:lnTo>
                      <a:lnTo>
                        <a:pt x="34917" y="34696"/>
                      </a:lnTo>
                      <a:lnTo>
                        <a:pt x="34977" y="34675"/>
                      </a:lnTo>
                      <a:lnTo>
                        <a:pt x="35038" y="34665"/>
                      </a:lnTo>
                      <a:lnTo>
                        <a:pt x="35088" y="34655"/>
                      </a:lnTo>
                      <a:lnTo>
                        <a:pt x="35148" y="34655"/>
                      </a:lnTo>
                      <a:lnTo>
                        <a:pt x="35198" y="34665"/>
                      </a:lnTo>
                      <a:lnTo>
                        <a:pt x="35259" y="34675"/>
                      </a:lnTo>
                      <a:lnTo>
                        <a:pt x="35319" y="34706"/>
                      </a:lnTo>
                      <a:lnTo>
                        <a:pt x="35369" y="34736"/>
                      </a:lnTo>
                      <a:lnTo>
                        <a:pt x="35430" y="34776"/>
                      </a:lnTo>
                      <a:lnTo>
                        <a:pt x="35480" y="34836"/>
                      </a:lnTo>
                      <a:lnTo>
                        <a:pt x="35601" y="34977"/>
                      </a:lnTo>
                      <a:lnTo>
                        <a:pt x="35721" y="35158"/>
                      </a:lnTo>
                      <a:lnTo>
                        <a:pt x="35832" y="35349"/>
                      </a:lnTo>
                      <a:lnTo>
                        <a:pt x="35922" y="35560"/>
                      </a:lnTo>
                      <a:lnTo>
                        <a:pt x="36003" y="35771"/>
                      </a:lnTo>
                      <a:lnTo>
                        <a:pt x="36063" y="35982"/>
                      </a:lnTo>
                      <a:lnTo>
                        <a:pt x="36083" y="36083"/>
                      </a:lnTo>
                      <a:lnTo>
                        <a:pt x="36093" y="36183"/>
                      </a:lnTo>
                      <a:lnTo>
                        <a:pt x="36101" y="36254"/>
                      </a:lnTo>
                      <a:lnTo>
                        <a:pt x="36113" y="36083"/>
                      </a:lnTo>
                      <a:lnTo>
                        <a:pt x="36133" y="35791"/>
                      </a:lnTo>
                      <a:lnTo>
                        <a:pt x="36133" y="35510"/>
                      </a:lnTo>
                      <a:lnTo>
                        <a:pt x="36123" y="35218"/>
                      </a:lnTo>
                      <a:lnTo>
                        <a:pt x="36113" y="34937"/>
                      </a:lnTo>
                      <a:lnTo>
                        <a:pt x="36083" y="34645"/>
                      </a:lnTo>
                      <a:lnTo>
                        <a:pt x="36053" y="34364"/>
                      </a:lnTo>
                      <a:lnTo>
                        <a:pt x="36013" y="34082"/>
                      </a:lnTo>
                      <a:lnTo>
                        <a:pt x="35962" y="33912"/>
                      </a:lnTo>
                      <a:lnTo>
                        <a:pt x="35912" y="33721"/>
                      </a:lnTo>
                      <a:lnTo>
                        <a:pt x="35852" y="33520"/>
                      </a:lnTo>
                      <a:lnTo>
                        <a:pt x="35832" y="33419"/>
                      </a:lnTo>
                      <a:lnTo>
                        <a:pt x="35822" y="33319"/>
                      </a:lnTo>
                      <a:lnTo>
                        <a:pt x="35822" y="33228"/>
                      </a:lnTo>
                      <a:lnTo>
                        <a:pt x="35832" y="33148"/>
                      </a:lnTo>
                      <a:lnTo>
                        <a:pt x="35852" y="33067"/>
                      </a:lnTo>
                      <a:lnTo>
                        <a:pt x="35902" y="32997"/>
                      </a:lnTo>
                      <a:lnTo>
                        <a:pt x="35962" y="32937"/>
                      </a:lnTo>
                      <a:lnTo>
                        <a:pt x="36053" y="32896"/>
                      </a:lnTo>
                      <a:lnTo>
                        <a:pt x="36163" y="32866"/>
                      </a:lnTo>
                      <a:lnTo>
                        <a:pt x="36304" y="32846"/>
                      </a:lnTo>
                      <a:lnTo>
                        <a:pt x="36384" y="32846"/>
                      </a:lnTo>
                      <a:lnTo>
                        <a:pt x="36465" y="32856"/>
                      </a:lnTo>
                      <a:lnTo>
                        <a:pt x="36545" y="32876"/>
                      </a:lnTo>
                      <a:lnTo>
                        <a:pt x="36626" y="32896"/>
                      </a:lnTo>
                      <a:lnTo>
                        <a:pt x="36696" y="32927"/>
                      </a:lnTo>
                      <a:lnTo>
                        <a:pt x="36766" y="32967"/>
                      </a:lnTo>
                      <a:lnTo>
                        <a:pt x="36897" y="33047"/>
                      </a:lnTo>
                      <a:lnTo>
                        <a:pt x="37028" y="33148"/>
                      </a:lnTo>
                      <a:lnTo>
                        <a:pt x="37148" y="33248"/>
                      </a:lnTo>
                      <a:lnTo>
                        <a:pt x="37249" y="33359"/>
                      </a:lnTo>
                      <a:lnTo>
                        <a:pt x="37349" y="33459"/>
                      </a:lnTo>
                      <a:lnTo>
                        <a:pt x="37570" y="33731"/>
                      </a:lnTo>
                      <a:lnTo>
                        <a:pt x="37792" y="34012"/>
                      </a:lnTo>
                      <a:lnTo>
                        <a:pt x="37983" y="34314"/>
                      </a:lnTo>
                      <a:lnTo>
                        <a:pt x="38174" y="34615"/>
                      </a:lnTo>
                      <a:lnTo>
                        <a:pt x="38334" y="34917"/>
                      </a:lnTo>
                      <a:lnTo>
                        <a:pt x="38495" y="35228"/>
                      </a:lnTo>
                      <a:lnTo>
                        <a:pt x="38636" y="35550"/>
                      </a:lnTo>
                      <a:lnTo>
                        <a:pt x="38767" y="35861"/>
                      </a:lnTo>
                      <a:lnTo>
                        <a:pt x="39008" y="36444"/>
                      </a:lnTo>
                      <a:lnTo>
                        <a:pt x="39229" y="37007"/>
                      </a:lnTo>
                      <a:lnTo>
                        <a:pt x="39460" y="37540"/>
                      </a:lnTo>
                      <a:lnTo>
                        <a:pt x="39591" y="37791"/>
                      </a:lnTo>
                      <a:lnTo>
                        <a:pt x="39711" y="38042"/>
                      </a:lnTo>
                      <a:lnTo>
                        <a:pt x="39852" y="38294"/>
                      </a:lnTo>
                      <a:lnTo>
                        <a:pt x="39993" y="38535"/>
                      </a:lnTo>
                      <a:lnTo>
                        <a:pt x="40143" y="38766"/>
                      </a:lnTo>
                      <a:lnTo>
                        <a:pt x="40304" y="39007"/>
                      </a:lnTo>
                      <a:lnTo>
                        <a:pt x="40475" y="39238"/>
                      </a:lnTo>
                      <a:lnTo>
                        <a:pt x="40666" y="39460"/>
                      </a:lnTo>
                      <a:lnTo>
                        <a:pt x="40867" y="39691"/>
                      </a:lnTo>
                      <a:lnTo>
                        <a:pt x="41088" y="39912"/>
                      </a:lnTo>
                      <a:lnTo>
                        <a:pt x="40867" y="39329"/>
                      </a:lnTo>
                      <a:lnTo>
                        <a:pt x="40656" y="38746"/>
                      </a:lnTo>
                      <a:lnTo>
                        <a:pt x="40455" y="38163"/>
                      </a:lnTo>
                      <a:lnTo>
                        <a:pt x="40244" y="37580"/>
                      </a:lnTo>
                      <a:lnTo>
                        <a:pt x="40143" y="37349"/>
                      </a:lnTo>
                      <a:lnTo>
                        <a:pt x="40083" y="37178"/>
                      </a:lnTo>
                      <a:lnTo>
                        <a:pt x="40033" y="36997"/>
                      </a:lnTo>
                      <a:lnTo>
                        <a:pt x="40013" y="36917"/>
                      </a:lnTo>
                      <a:lnTo>
                        <a:pt x="40003" y="36836"/>
                      </a:lnTo>
                      <a:lnTo>
                        <a:pt x="40003" y="36776"/>
                      </a:lnTo>
                      <a:lnTo>
                        <a:pt x="40023" y="36726"/>
                      </a:lnTo>
                      <a:lnTo>
                        <a:pt x="40043" y="36706"/>
                      </a:lnTo>
                      <a:lnTo>
                        <a:pt x="40053" y="36696"/>
                      </a:lnTo>
                      <a:lnTo>
                        <a:pt x="40083" y="36686"/>
                      </a:lnTo>
                      <a:lnTo>
                        <a:pt x="40103" y="36686"/>
                      </a:lnTo>
                      <a:lnTo>
                        <a:pt x="40174" y="36696"/>
                      </a:lnTo>
                      <a:lnTo>
                        <a:pt x="40264" y="36736"/>
                      </a:lnTo>
                      <a:lnTo>
                        <a:pt x="40334" y="36776"/>
                      </a:lnTo>
                      <a:lnTo>
                        <a:pt x="40405" y="36836"/>
                      </a:lnTo>
                      <a:lnTo>
                        <a:pt x="40465" y="36907"/>
                      </a:lnTo>
                      <a:lnTo>
                        <a:pt x="40525" y="36987"/>
                      </a:lnTo>
                      <a:lnTo>
                        <a:pt x="40646" y="37168"/>
                      </a:lnTo>
                      <a:lnTo>
                        <a:pt x="40757" y="37369"/>
                      </a:lnTo>
                      <a:lnTo>
                        <a:pt x="40958" y="37781"/>
                      </a:lnTo>
                      <a:lnTo>
                        <a:pt x="41058" y="37962"/>
                      </a:lnTo>
                      <a:lnTo>
                        <a:pt x="41108" y="38032"/>
                      </a:lnTo>
                      <a:lnTo>
                        <a:pt x="41159" y="38103"/>
                      </a:lnTo>
                      <a:lnTo>
                        <a:pt x="41299" y="38264"/>
                      </a:lnTo>
                      <a:lnTo>
                        <a:pt x="41460" y="38424"/>
                      </a:lnTo>
                      <a:lnTo>
                        <a:pt x="41621" y="38585"/>
                      </a:lnTo>
                      <a:lnTo>
                        <a:pt x="41792" y="38726"/>
                      </a:lnTo>
                      <a:lnTo>
                        <a:pt x="41983" y="38857"/>
                      </a:lnTo>
                      <a:lnTo>
                        <a:pt x="42184" y="38957"/>
                      </a:lnTo>
                      <a:lnTo>
                        <a:pt x="42294" y="39007"/>
                      </a:lnTo>
                      <a:lnTo>
                        <a:pt x="42395" y="39048"/>
                      </a:lnTo>
                      <a:lnTo>
                        <a:pt x="42515" y="39088"/>
                      </a:lnTo>
                      <a:lnTo>
                        <a:pt x="42626" y="39118"/>
                      </a:lnTo>
                      <a:lnTo>
                        <a:pt x="42626" y="39118"/>
                      </a:lnTo>
                      <a:lnTo>
                        <a:pt x="42475" y="38957"/>
                      </a:lnTo>
                      <a:lnTo>
                        <a:pt x="42335" y="38786"/>
                      </a:lnTo>
                      <a:lnTo>
                        <a:pt x="42214" y="38615"/>
                      </a:lnTo>
                      <a:lnTo>
                        <a:pt x="42113" y="38434"/>
                      </a:lnTo>
                      <a:lnTo>
                        <a:pt x="42013" y="38254"/>
                      </a:lnTo>
                      <a:lnTo>
                        <a:pt x="41922" y="38063"/>
                      </a:lnTo>
                      <a:lnTo>
                        <a:pt x="41762" y="37681"/>
                      </a:lnTo>
                      <a:lnTo>
                        <a:pt x="41611" y="37299"/>
                      </a:lnTo>
                      <a:lnTo>
                        <a:pt x="41520" y="37108"/>
                      </a:lnTo>
                      <a:lnTo>
                        <a:pt x="41440" y="36917"/>
                      </a:lnTo>
                      <a:lnTo>
                        <a:pt x="41340" y="36736"/>
                      </a:lnTo>
                      <a:lnTo>
                        <a:pt x="41239" y="36555"/>
                      </a:lnTo>
                      <a:lnTo>
                        <a:pt x="41118" y="36384"/>
                      </a:lnTo>
                      <a:lnTo>
                        <a:pt x="40988" y="36223"/>
                      </a:lnTo>
                      <a:lnTo>
                        <a:pt x="40847" y="36072"/>
                      </a:lnTo>
                      <a:lnTo>
                        <a:pt x="40706" y="35932"/>
                      </a:lnTo>
                      <a:lnTo>
                        <a:pt x="40425" y="35670"/>
                      </a:lnTo>
                      <a:lnTo>
                        <a:pt x="40143" y="35429"/>
                      </a:lnTo>
                      <a:lnTo>
                        <a:pt x="39862" y="35188"/>
                      </a:lnTo>
                      <a:lnTo>
                        <a:pt x="39581" y="34957"/>
                      </a:lnTo>
                      <a:lnTo>
                        <a:pt x="39309" y="34706"/>
                      </a:lnTo>
                      <a:lnTo>
                        <a:pt x="39179" y="34575"/>
                      </a:lnTo>
                      <a:lnTo>
                        <a:pt x="39048" y="34434"/>
                      </a:lnTo>
                      <a:lnTo>
                        <a:pt x="38927" y="34283"/>
                      </a:lnTo>
                      <a:lnTo>
                        <a:pt x="38797" y="34123"/>
                      </a:lnTo>
                      <a:lnTo>
                        <a:pt x="38636" y="33922"/>
                      </a:lnTo>
                      <a:lnTo>
                        <a:pt x="38364" y="33630"/>
                      </a:lnTo>
                      <a:lnTo>
                        <a:pt x="38043" y="33258"/>
                      </a:lnTo>
                      <a:lnTo>
                        <a:pt x="37701" y="32866"/>
                      </a:lnTo>
                      <a:lnTo>
                        <a:pt x="37530" y="32655"/>
                      </a:lnTo>
                      <a:lnTo>
                        <a:pt x="37369" y="32454"/>
                      </a:lnTo>
                      <a:lnTo>
                        <a:pt x="37229" y="32263"/>
                      </a:lnTo>
                      <a:lnTo>
                        <a:pt x="37118" y="32092"/>
                      </a:lnTo>
                      <a:lnTo>
                        <a:pt x="37018" y="31921"/>
                      </a:lnTo>
                      <a:lnTo>
                        <a:pt x="36957" y="31781"/>
                      </a:lnTo>
                      <a:lnTo>
                        <a:pt x="36947" y="31720"/>
                      </a:lnTo>
                      <a:lnTo>
                        <a:pt x="36937" y="31670"/>
                      </a:lnTo>
                      <a:lnTo>
                        <a:pt x="36937" y="31620"/>
                      </a:lnTo>
                      <a:lnTo>
                        <a:pt x="36957" y="31580"/>
                      </a:lnTo>
                      <a:lnTo>
                        <a:pt x="36988" y="31529"/>
                      </a:lnTo>
                      <a:lnTo>
                        <a:pt x="37038" y="31489"/>
                      </a:lnTo>
                      <a:lnTo>
                        <a:pt x="37088" y="31459"/>
                      </a:lnTo>
                      <a:lnTo>
                        <a:pt x="37158" y="31439"/>
                      </a:lnTo>
                      <a:lnTo>
                        <a:pt x="37229" y="31419"/>
                      </a:lnTo>
                      <a:lnTo>
                        <a:pt x="37319" y="31409"/>
                      </a:lnTo>
                      <a:lnTo>
                        <a:pt x="37510" y="31409"/>
                      </a:lnTo>
                      <a:lnTo>
                        <a:pt x="37731" y="31439"/>
                      </a:lnTo>
                      <a:lnTo>
                        <a:pt x="37962" y="31479"/>
                      </a:lnTo>
                      <a:lnTo>
                        <a:pt x="38214" y="31529"/>
                      </a:lnTo>
                      <a:lnTo>
                        <a:pt x="38485" y="31600"/>
                      </a:lnTo>
                      <a:lnTo>
                        <a:pt x="39008" y="31741"/>
                      </a:lnTo>
                      <a:lnTo>
                        <a:pt x="39510" y="31891"/>
                      </a:lnTo>
                      <a:lnTo>
                        <a:pt x="39731" y="31952"/>
                      </a:lnTo>
                      <a:lnTo>
                        <a:pt x="39932" y="32002"/>
                      </a:lnTo>
                      <a:lnTo>
                        <a:pt x="40103" y="32032"/>
                      </a:lnTo>
                      <a:lnTo>
                        <a:pt x="40234" y="32042"/>
                      </a:lnTo>
                      <a:lnTo>
                        <a:pt x="39953" y="31932"/>
                      </a:lnTo>
                      <a:lnTo>
                        <a:pt x="39711" y="31811"/>
                      </a:lnTo>
                      <a:lnTo>
                        <a:pt x="39480" y="31680"/>
                      </a:lnTo>
                      <a:lnTo>
                        <a:pt x="39269" y="31550"/>
                      </a:lnTo>
                      <a:lnTo>
                        <a:pt x="39068" y="31409"/>
                      </a:lnTo>
                      <a:lnTo>
                        <a:pt x="38877" y="31278"/>
                      </a:lnTo>
                      <a:lnTo>
                        <a:pt x="38505" y="31017"/>
                      </a:lnTo>
                      <a:lnTo>
                        <a:pt x="38314" y="30886"/>
                      </a:lnTo>
                      <a:lnTo>
                        <a:pt x="38123" y="30766"/>
                      </a:lnTo>
                      <a:lnTo>
                        <a:pt x="37912" y="30655"/>
                      </a:lnTo>
                      <a:lnTo>
                        <a:pt x="37681" y="30545"/>
                      </a:lnTo>
                      <a:lnTo>
                        <a:pt x="37440" y="30454"/>
                      </a:lnTo>
                      <a:lnTo>
                        <a:pt x="37168" y="30374"/>
                      </a:lnTo>
                      <a:lnTo>
                        <a:pt x="36867" y="30313"/>
                      </a:lnTo>
                      <a:lnTo>
                        <a:pt x="36535" y="30263"/>
                      </a:lnTo>
                      <a:lnTo>
                        <a:pt x="36334" y="30223"/>
                      </a:lnTo>
                      <a:lnTo>
                        <a:pt x="36153" y="30183"/>
                      </a:lnTo>
                      <a:lnTo>
                        <a:pt x="35972" y="30132"/>
                      </a:lnTo>
                      <a:lnTo>
                        <a:pt x="35812" y="30072"/>
                      </a:lnTo>
                      <a:lnTo>
                        <a:pt x="35661" y="30002"/>
                      </a:lnTo>
                      <a:lnTo>
                        <a:pt x="35520" y="29921"/>
                      </a:lnTo>
                      <a:lnTo>
                        <a:pt x="35379" y="29831"/>
                      </a:lnTo>
                      <a:lnTo>
                        <a:pt x="35249" y="29730"/>
                      </a:lnTo>
                      <a:lnTo>
                        <a:pt x="35128" y="29630"/>
                      </a:lnTo>
                      <a:lnTo>
                        <a:pt x="35008" y="29529"/>
                      </a:lnTo>
                      <a:lnTo>
                        <a:pt x="34766" y="29298"/>
                      </a:lnTo>
                      <a:lnTo>
                        <a:pt x="34284" y="28806"/>
                      </a:lnTo>
                      <a:lnTo>
                        <a:pt x="34203" y="28725"/>
                      </a:lnTo>
                      <a:lnTo>
                        <a:pt x="34123" y="28625"/>
                      </a:lnTo>
                      <a:lnTo>
                        <a:pt x="34043" y="28524"/>
                      </a:lnTo>
                      <a:lnTo>
                        <a:pt x="33972" y="28414"/>
                      </a:lnTo>
                      <a:lnTo>
                        <a:pt x="33902" y="28303"/>
                      </a:lnTo>
                      <a:lnTo>
                        <a:pt x="33852" y="28183"/>
                      </a:lnTo>
                      <a:lnTo>
                        <a:pt x="33801" y="28072"/>
                      </a:lnTo>
                      <a:lnTo>
                        <a:pt x="33781" y="27961"/>
                      </a:lnTo>
                      <a:lnTo>
                        <a:pt x="33771" y="27851"/>
                      </a:lnTo>
                      <a:lnTo>
                        <a:pt x="33781" y="27740"/>
                      </a:lnTo>
                      <a:lnTo>
                        <a:pt x="33791" y="27690"/>
                      </a:lnTo>
                      <a:lnTo>
                        <a:pt x="33811" y="27640"/>
                      </a:lnTo>
                      <a:lnTo>
                        <a:pt x="33842" y="27600"/>
                      </a:lnTo>
                      <a:lnTo>
                        <a:pt x="33872" y="27549"/>
                      </a:lnTo>
                      <a:lnTo>
                        <a:pt x="33912" y="27509"/>
                      </a:lnTo>
                      <a:lnTo>
                        <a:pt x="33962" y="27469"/>
                      </a:lnTo>
                      <a:lnTo>
                        <a:pt x="34023" y="27439"/>
                      </a:lnTo>
                      <a:lnTo>
                        <a:pt x="34083" y="27409"/>
                      </a:lnTo>
                      <a:lnTo>
                        <a:pt x="34153" y="27378"/>
                      </a:lnTo>
                      <a:lnTo>
                        <a:pt x="34234" y="27348"/>
                      </a:lnTo>
                      <a:lnTo>
                        <a:pt x="34415" y="27308"/>
                      </a:lnTo>
                      <a:lnTo>
                        <a:pt x="34686" y="27308"/>
                      </a:lnTo>
                      <a:lnTo>
                        <a:pt x="34857" y="27318"/>
                      </a:lnTo>
                      <a:lnTo>
                        <a:pt x="35068" y="27348"/>
                      </a:lnTo>
                      <a:lnTo>
                        <a:pt x="35520" y="27419"/>
                      </a:lnTo>
                      <a:lnTo>
                        <a:pt x="36013" y="27509"/>
                      </a:lnTo>
                      <a:lnTo>
                        <a:pt x="36505" y="27600"/>
                      </a:lnTo>
                      <a:lnTo>
                        <a:pt x="36957" y="27700"/>
                      </a:lnTo>
                      <a:lnTo>
                        <a:pt x="37611" y="27841"/>
                      </a:lnTo>
                      <a:lnTo>
                        <a:pt x="37952" y="27901"/>
                      </a:lnTo>
                      <a:lnTo>
                        <a:pt x="38304" y="27982"/>
                      </a:lnTo>
                      <a:lnTo>
                        <a:pt x="38656" y="28072"/>
                      </a:lnTo>
                      <a:lnTo>
                        <a:pt x="39008" y="28173"/>
                      </a:lnTo>
                      <a:lnTo>
                        <a:pt x="39349" y="28293"/>
                      </a:lnTo>
                      <a:lnTo>
                        <a:pt x="39510" y="28353"/>
                      </a:lnTo>
                      <a:lnTo>
                        <a:pt x="39671" y="28434"/>
                      </a:lnTo>
                      <a:lnTo>
                        <a:pt x="39832" y="28514"/>
                      </a:lnTo>
                      <a:lnTo>
                        <a:pt x="39983" y="28595"/>
                      </a:lnTo>
                      <a:lnTo>
                        <a:pt x="40123" y="28695"/>
                      </a:lnTo>
                      <a:lnTo>
                        <a:pt x="40254" y="28796"/>
                      </a:lnTo>
                      <a:lnTo>
                        <a:pt x="40435" y="28946"/>
                      </a:lnTo>
                      <a:lnTo>
                        <a:pt x="40596" y="29097"/>
                      </a:lnTo>
                      <a:lnTo>
                        <a:pt x="40747" y="29268"/>
                      </a:lnTo>
                      <a:lnTo>
                        <a:pt x="40887" y="29439"/>
                      </a:lnTo>
                      <a:lnTo>
                        <a:pt x="41018" y="29610"/>
                      </a:lnTo>
                      <a:lnTo>
                        <a:pt x="41139" y="29791"/>
                      </a:lnTo>
                      <a:lnTo>
                        <a:pt x="41370" y="30142"/>
                      </a:lnTo>
                      <a:lnTo>
                        <a:pt x="41601" y="30514"/>
                      </a:lnTo>
                      <a:lnTo>
                        <a:pt x="41721" y="30695"/>
                      </a:lnTo>
                      <a:lnTo>
                        <a:pt x="41852" y="30866"/>
                      </a:lnTo>
                      <a:lnTo>
                        <a:pt x="41983" y="31047"/>
                      </a:lnTo>
                      <a:lnTo>
                        <a:pt x="42123" y="31218"/>
                      </a:lnTo>
                      <a:lnTo>
                        <a:pt x="42274" y="31389"/>
                      </a:lnTo>
                      <a:lnTo>
                        <a:pt x="42445" y="31550"/>
                      </a:lnTo>
                      <a:lnTo>
                        <a:pt x="42787" y="31871"/>
                      </a:lnTo>
                      <a:lnTo>
                        <a:pt x="43119" y="32193"/>
                      </a:lnTo>
                      <a:lnTo>
                        <a:pt x="43450" y="32525"/>
                      </a:lnTo>
                      <a:lnTo>
                        <a:pt x="43782" y="32836"/>
                      </a:lnTo>
                      <a:lnTo>
                        <a:pt x="44134" y="33148"/>
                      </a:lnTo>
                      <a:lnTo>
                        <a:pt x="44315" y="33288"/>
                      </a:lnTo>
                      <a:lnTo>
                        <a:pt x="44495" y="33429"/>
                      </a:lnTo>
                      <a:lnTo>
                        <a:pt x="44686" y="33570"/>
                      </a:lnTo>
                      <a:lnTo>
                        <a:pt x="44877" y="33700"/>
                      </a:lnTo>
                      <a:lnTo>
                        <a:pt x="45078" y="33821"/>
                      </a:lnTo>
                      <a:lnTo>
                        <a:pt x="45289" y="33932"/>
                      </a:lnTo>
                      <a:lnTo>
                        <a:pt x="45199" y="33711"/>
                      </a:lnTo>
                      <a:lnTo>
                        <a:pt x="45099" y="33499"/>
                      </a:lnTo>
                      <a:lnTo>
                        <a:pt x="44988" y="33288"/>
                      </a:lnTo>
                      <a:lnTo>
                        <a:pt x="44877" y="33087"/>
                      </a:lnTo>
                      <a:lnTo>
                        <a:pt x="44747" y="32886"/>
                      </a:lnTo>
                      <a:lnTo>
                        <a:pt x="44616" y="32695"/>
                      </a:lnTo>
                      <a:lnTo>
                        <a:pt x="44475" y="32504"/>
                      </a:lnTo>
                      <a:lnTo>
                        <a:pt x="44335" y="32313"/>
                      </a:lnTo>
                      <a:lnTo>
                        <a:pt x="44184" y="32133"/>
                      </a:lnTo>
                      <a:lnTo>
                        <a:pt x="44033" y="31952"/>
                      </a:lnTo>
                      <a:lnTo>
                        <a:pt x="43701" y="31590"/>
                      </a:lnTo>
                      <a:lnTo>
                        <a:pt x="43360" y="31248"/>
                      </a:lnTo>
                      <a:lnTo>
                        <a:pt x="43008" y="30906"/>
                      </a:lnTo>
                      <a:lnTo>
                        <a:pt x="42897" y="30806"/>
                      </a:lnTo>
                      <a:lnTo>
                        <a:pt x="42737" y="30675"/>
                      </a:lnTo>
                      <a:lnTo>
                        <a:pt x="42556" y="30534"/>
                      </a:lnTo>
                      <a:lnTo>
                        <a:pt x="42375" y="30374"/>
                      </a:lnTo>
                      <a:lnTo>
                        <a:pt x="42284" y="30293"/>
                      </a:lnTo>
                      <a:lnTo>
                        <a:pt x="42214" y="30213"/>
                      </a:lnTo>
                      <a:lnTo>
                        <a:pt x="42144" y="30122"/>
                      </a:lnTo>
                      <a:lnTo>
                        <a:pt x="42093" y="30042"/>
                      </a:lnTo>
                      <a:lnTo>
                        <a:pt x="42053" y="29962"/>
                      </a:lnTo>
                      <a:lnTo>
                        <a:pt x="42033" y="29881"/>
                      </a:lnTo>
                      <a:lnTo>
                        <a:pt x="42043" y="29811"/>
                      </a:lnTo>
                      <a:lnTo>
                        <a:pt x="42053" y="29771"/>
                      </a:lnTo>
                      <a:lnTo>
                        <a:pt x="42063" y="29730"/>
                      </a:lnTo>
                      <a:lnTo>
                        <a:pt x="42113" y="29660"/>
                      </a:lnTo>
                      <a:lnTo>
                        <a:pt x="42184" y="29610"/>
                      </a:lnTo>
                      <a:lnTo>
                        <a:pt x="42244" y="29580"/>
                      </a:lnTo>
                      <a:lnTo>
                        <a:pt x="42325" y="29560"/>
                      </a:lnTo>
                      <a:lnTo>
                        <a:pt x="42405" y="29560"/>
                      </a:lnTo>
                      <a:lnTo>
                        <a:pt x="42495" y="29570"/>
                      </a:lnTo>
                      <a:lnTo>
                        <a:pt x="42576" y="29590"/>
                      </a:lnTo>
                      <a:lnTo>
                        <a:pt x="42676" y="29610"/>
                      </a:lnTo>
                      <a:lnTo>
                        <a:pt x="42857" y="29680"/>
                      </a:lnTo>
                      <a:lnTo>
                        <a:pt x="43038" y="29750"/>
                      </a:lnTo>
                      <a:lnTo>
                        <a:pt x="43209" y="29811"/>
                      </a:lnTo>
                      <a:lnTo>
                        <a:pt x="43289" y="29831"/>
                      </a:lnTo>
                      <a:lnTo>
                        <a:pt x="43360" y="29841"/>
                      </a:lnTo>
                      <a:lnTo>
                        <a:pt x="43571" y="29841"/>
                      </a:lnTo>
                      <a:lnTo>
                        <a:pt x="43802" y="29831"/>
                      </a:lnTo>
                      <a:lnTo>
                        <a:pt x="44043" y="29811"/>
                      </a:lnTo>
                      <a:lnTo>
                        <a:pt x="44284" y="29771"/>
                      </a:lnTo>
                      <a:lnTo>
                        <a:pt x="44516" y="29710"/>
                      </a:lnTo>
                      <a:lnTo>
                        <a:pt x="44747" y="29650"/>
                      </a:lnTo>
                      <a:lnTo>
                        <a:pt x="44948" y="29580"/>
                      </a:lnTo>
                      <a:lnTo>
                        <a:pt x="45129" y="29499"/>
                      </a:lnTo>
                      <a:lnTo>
                        <a:pt x="44787" y="29399"/>
                      </a:lnTo>
                      <a:lnTo>
                        <a:pt x="44465" y="29298"/>
                      </a:lnTo>
                      <a:lnTo>
                        <a:pt x="44305" y="29248"/>
                      </a:lnTo>
                      <a:lnTo>
                        <a:pt x="44144" y="29208"/>
                      </a:lnTo>
                      <a:lnTo>
                        <a:pt x="43973" y="29178"/>
                      </a:lnTo>
                      <a:lnTo>
                        <a:pt x="43792" y="29157"/>
                      </a:lnTo>
                      <a:lnTo>
                        <a:pt x="43641" y="29137"/>
                      </a:lnTo>
                      <a:lnTo>
                        <a:pt x="43480" y="29107"/>
                      </a:lnTo>
                      <a:lnTo>
                        <a:pt x="43189" y="29027"/>
                      </a:lnTo>
                      <a:lnTo>
                        <a:pt x="42887" y="28946"/>
                      </a:lnTo>
                      <a:lnTo>
                        <a:pt x="42737" y="28916"/>
                      </a:lnTo>
                      <a:lnTo>
                        <a:pt x="42586" y="28886"/>
                      </a:lnTo>
                      <a:lnTo>
                        <a:pt x="42063" y="28786"/>
                      </a:lnTo>
                      <a:lnTo>
                        <a:pt x="41802" y="28735"/>
                      </a:lnTo>
                      <a:lnTo>
                        <a:pt x="41551" y="28675"/>
                      </a:lnTo>
                      <a:lnTo>
                        <a:pt x="41390" y="28625"/>
                      </a:lnTo>
                      <a:lnTo>
                        <a:pt x="41229" y="28554"/>
                      </a:lnTo>
                      <a:lnTo>
                        <a:pt x="41068" y="28484"/>
                      </a:lnTo>
                      <a:lnTo>
                        <a:pt x="40907" y="28394"/>
                      </a:lnTo>
                      <a:lnTo>
                        <a:pt x="40747" y="28303"/>
                      </a:lnTo>
                      <a:lnTo>
                        <a:pt x="40596" y="28193"/>
                      </a:lnTo>
                      <a:lnTo>
                        <a:pt x="40455" y="28082"/>
                      </a:lnTo>
                      <a:lnTo>
                        <a:pt x="40324" y="27951"/>
                      </a:lnTo>
                      <a:lnTo>
                        <a:pt x="40214" y="27831"/>
                      </a:lnTo>
                      <a:lnTo>
                        <a:pt x="40113" y="27690"/>
                      </a:lnTo>
                      <a:lnTo>
                        <a:pt x="40043" y="27549"/>
                      </a:lnTo>
                      <a:lnTo>
                        <a:pt x="40013" y="27469"/>
                      </a:lnTo>
                      <a:lnTo>
                        <a:pt x="39993" y="27399"/>
                      </a:lnTo>
                      <a:lnTo>
                        <a:pt x="39973" y="27328"/>
                      </a:lnTo>
                      <a:lnTo>
                        <a:pt x="39963" y="27248"/>
                      </a:lnTo>
                      <a:lnTo>
                        <a:pt x="39963" y="27167"/>
                      </a:lnTo>
                      <a:lnTo>
                        <a:pt x="39973" y="27097"/>
                      </a:lnTo>
                      <a:lnTo>
                        <a:pt x="39983" y="27017"/>
                      </a:lnTo>
                      <a:lnTo>
                        <a:pt x="40013" y="26936"/>
                      </a:lnTo>
                      <a:lnTo>
                        <a:pt x="40043" y="26856"/>
                      </a:lnTo>
                      <a:lnTo>
                        <a:pt x="40083" y="26775"/>
                      </a:lnTo>
                      <a:lnTo>
                        <a:pt x="40154" y="26655"/>
                      </a:lnTo>
                      <a:lnTo>
                        <a:pt x="40244" y="26554"/>
                      </a:lnTo>
                      <a:lnTo>
                        <a:pt x="40345" y="26444"/>
                      </a:lnTo>
                      <a:lnTo>
                        <a:pt x="40455" y="26353"/>
                      </a:lnTo>
                      <a:lnTo>
                        <a:pt x="40586" y="26263"/>
                      </a:lnTo>
                      <a:lnTo>
                        <a:pt x="40706" y="26182"/>
                      </a:lnTo>
                      <a:lnTo>
                        <a:pt x="40847" y="26112"/>
                      </a:lnTo>
                      <a:lnTo>
                        <a:pt x="40988" y="26042"/>
                      </a:lnTo>
                      <a:lnTo>
                        <a:pt x="41279" y="25911"/>
                      </a:lnTo>
                      <a:lnTo>
                        <a:pt x="41581" y="25790"/>
                      </a:lnTo>
                      <a:lnTo>
                        <a:pt x="42154" y="25599"/>
                      </a:lnTo>
                      <a:lnTo>
                        <a:pt x="42375" y="25529"/>
                      </a:lnTo>
                      <a:lnTo>
                        <a:pt x="42586" y="25469"/>
                      </a:lnTo>
                      <a:lnTo>
                        <a:pt x="42998" y="25358"/>
                      </a:lnTo>
                      <a:lnTo>
                        <a:pt x="43390" y="25278"/>
                      </a:lnTo>
                      <a:lnTo>
                        <a:pt x="43772" y="25177"/>
                      </a:lnTo>
                      <a:lnTo>
                        <a:pt x="43963" y="25127"/>
                      </a:lnTo>
                      <a:lnTo>
                        <a:pt x="44144" y="25057"/>
                      </a:lnTo>
                      <a:lnTo>
                        <a:pt x="44335" y="24986"/>
                      </a:lnTo>
                      <a:lnTo>
                        <a:pt x="44516" y="24896"/>
                      </a:lnTo>
                      <a:lnTo>
                        <a:pt x="44707" y="24805"/>
                      </a:lnTo>
                      <a:lnTo>
                        <a:pt x="44887" y="24685"/>
                      </a:lnTo>
                      <a:lnTo>
                        <a:pt x="45078" y="24544"/>
                      </a:lnTo>
                      <a:lnTo>
                        <a:pt x="45269" y="24393"/>
                      </a:lnTo>
                      <a:lnTo>
                        <a:pt x="45119" y="24413"/>
                      </a:lnTo>
                      <a:lnTo>
                        <a:pt x="44968" y="24444"/>
                      </a:lnTo>
                      <a:lnTo>
                        <a:pt x="44656" y="24514"/>
                      </a:lnTo>
                      <a:lnTo>
                        <a:pt x="44033" y="24675"/>
                      </a:lnTo>
                      <a:lnTo>
                        <a:pt x="43722" y="24755"/>
                      </a:lnTo>
                      <a:lnTo>
                        <a:pt x="43561" y="24785"/>
                      </a:lnTo>
                      <a:lnTo>
                        <a:pt x="43390" y="24805"/>
                      </a:lnTo>
                      <a:lnTo>
                        <a:pt x="43229" y="24826"/>
                      </a:lnTo>
                      <a:lnTo>
                        <a:pt x="42897" y="24826"/>
                      </a:lnTo>
                      <a:lnTo>
                        <a:pt x="42727" y="24805"/>
                      </a:lnTo>
                      <a:lnTo>
                        <a:pt x="42716" y="24745"/>
                      </a:lnTo>
                      <a:lnTo>
                        <a:pt x="42716" y="24685"/>
                      </a:lnTo>
                      <a:lnTo>
                        <a:pt x="42716" y="24615"/>
                      </a:lnTo>
                      <a:lnTo>
                        <a:pt x="42727" y="24554"/>
                      </a:lnTo>
                      <a:lnTo>
                        <a:pt x="42767" y="24434"/>
                      </a:lnTo>
                      <a:lnTo>
                        <a:pt x="42817" y="24323"/>
                      </a:lnTo>
                      <a:lnTo>
                        <a:pt x="42887" y="24212"/>
                      </a:lnTo>
                      <a:lnTo>
                        <a:pt x="42978" y="24102"/>
                      </a:lnTo>
                      <a:lnTo>
                        <a:pt x="43078" y="23991"/>
                      </a:lnTo>
                      <a:lnTo>
                        <a:pt x="43189" y="23891"/>
                      </a:lnTo>
                      <a:lnTo>
                        <a:pt x="43430" y="23690"/>
                      </a:lnTo>
                      <a:lnTo>
                        <a:pt x="43671" y="23489"/>
                      </a:lnTo>
                      <a:lnTo>
                        <a:pt x="43892" y="23298"/>
                      </a:lnTo>
                      <a:lnTo>
                        <a:pt x="44003" y="23207"/>
                      </a:lnTo>
                      <a:lnTo>
                        <a:pt x="44093" y="23107"/>
                      </a:lnTo>
                      <a:lnTo>
                        <a:pt x="43872" y="23187"/>
                      </a:lnTo>
                      <a:lnTo>
                        <a:pt x="43661" y="23278"/>
                      </a:lnTo>
                      <a:lnTo>
                        <a:pt x="43440" y="23378"/>
                      </a:lnTo>
                      <a:lnTo>
                        <a:pt x="43229" y="23489"/>
                      </a:lnTo>
                      <a:lnTo>
                        <a:pt x="43008" y="23619"/>
                      </a:lnTo>
                      <a:lnTo>
                        <a:pt x="42797" y="23750"/>
                      </a:lnTo>
                      <a:lnTo>
                        <a:pt x="42365" y="24032"/>
                      </a:lnTo>
                      <a:lnTo>
                        <a:pt x="41922" y="24333"/>
                      </a:lnTo>
                      <a:lnTo>
                        <a:pt x="41490" y="24645"/>
                      </a:lnTo>
                      <a:lnTo>
                        <a:pt x="41048" y="24956"/>
                      </a:lnTo>
                      <a:lnTo>
                        <a:pt x="40596" y="25248"/>
                      </a:lnTo>
                      <a:lnTo>
                        <a:pt x="40375" y="25388"/>
                      </a:lnTo>
                      <a:lnTo>
                        <a:pt x="40154" y="25529"/>
                      </a:lnTo>
                      <a:lnTo>
                        <a:pt x="39922" y="25650"/>
                      </a:lnTo>
                      <a:lnTo>
                        <a:pt x="39691" y="25770"/>
                      </a:lnTo>
                      <a:lnTo>
                        <a:pt x="39460" y="25881"/>
                      </a:lnTo>
                      <a:lnTo>
                        <a:pt x="39229" y="25971"/>
                      </a:lnTo>
                      <a:lnTo>
                        <a:pt x="38988" y="26052"/>
                      </a:lnTo>
                      <a:lnTo>
                        <a:pt x="38756" y="26122"/>
                      </a:lnTo>
                      <a:lnTo>
                        <a:pt x="38515" y="26172"/>
                      </a:lnTo>
                      <a:lnTo>
                        <a:pt x="38274" y="26213"/>
                      </a:lnTo>
                      <a:lnTo>
                        <a:pt x="38023" y="26233"/>
                      </a:lnTo>
                      <a:lnTo>
                        <a:pt x="37782" y="26233"/>
                      </a:lnTo>
                      <a:lnTo>
                        <a:pt x="37530" y="26213"/>
                      </a:lnTo>
                      <a:lnTo>
                        <a:pt x="37279" y="26162"/>
                      </a:lnTo>
                      <a:lnTo>
                        <a:pt x="37028" y="26102"/>
                      </a:lnTo>
                      <a:lnTo>
                        <a:pt x="36766" y="26012"/>
                      </a:lnTo>
                      <a:lnTo>
                        <a:pt x="36575" y="25931"/>
                      </a:lnTo>
                      <a:lnTo>
                        <a:pt x="36405" y="25851"/>
                      </a:lnTo>
                      <a:lnTo>
                        <a:pt x="36244" y="25750"/>
                      </a:lnTo>
                      <a:lnTo>
                        <a:pt x="36083" y="25660"/>
                      </a:lnTo>
                      <a:lnTo>
                        <a:pt x="35942" y="25549"/>
                      </a:lnTo>
                      <a:lnTo>
                        <a:pt x="35802" y="25439"/>
                      </a:lnTo>
                      <a:lnTo>
                        <a:pt x="35671" y="25328"/>
                      </a:lnTo>
                      <a:lnTo>
                        <a:pt x="35560" y="25208"/>
                      </a:lnTo>
                      <a:lnTo>
                        <a:pt x="35450" y="25077"/>
                      </a:lnTo>
                      <a:lnTo>
                        <a:pt x="35339" y="24946"/>
                      </a:lnTo>
                      <a:lnTo>
                        <a:pt x="35249" y="24805"/>
                      </a:lnTo>
                      <a:lnTo>
                        <a:pt x="35158" y="24655"/>
                      </a:lnTo>
                      <a:lnTo>
                        <a:pt x="35078" y="24514"/>
                      </a:lnTo>
                      <a:lnTo>
                        <a:pt x="35008" y="24353"/>
                      </a:lnTo>
                      <a:lnTo>
                        <a:pt x="34947" y="24202"/>
                      </a:lnTo>
                      <a:lnTo>
                        <a:pt x="34877" y="24032"/>
                      </a:lnTo>
                      <a:lnTo>
                        <a:pt x="34827" y="23871"/>
                      </a:lnTo>
                      <a:lnTo>
                        <a:pt x="34776" y="23690"/>
                      </a:lnTo>
                      <a:lnTo>
                        <a:pt x="34696" y="23338"/>
                      </a:lnTo>
                      <a:lnTo>
                        <a:pt x="34626" y="22966"/>
                      </a:lnTo>
                      <a:lnTo>
                        <a:pt x="34575" y="22584"/>
                      </a:lnTo>
                      <a:lnTo>
                        <a:pt x="34545" y="22182"/>
                      </a:lnTo>
                      <a:lnTo>
                        <a:pt x="34515" y="21770"/>
                      </a:lnTo>
                      <a:lnTo>
                        <a:pt x="34495" y="21348"/>
                      </a:lnTo>
                      <a:lnTo>
                        <a:pt x="34485" y="20916"/>
                      </a:lnTo>
                      <a:lnTo>
                        <a:pt x="34475" y="20725"/>
                      </a:lnTo>
                      <a:lnTo>
                        <a:pt x="34485" y="20544"/>
                      </a:lnTo>
                      <a:lnTo>
                        <a:pt x="34495" y="20373"/>
                      </a:lnTo>
                      <a:lnTo>
                        <a:pt x="34515" y="20192"/>
                      </a:lnTo>
                      <a:lnTo>
                        <a:pt x="34535" y="20021"/>
                      </a:lnTo>
                      <a:lnTo>
                        <a:pt x="34565" y="19860"/>
                      </a:lnTo>
                      <a:lnTo>
                        <a:pt x="34595" y="19700"/>
                      </a:lnTo>
                      <a:lnTo>
                        <a:pt x="34636" y="19539"/>
                      </a:lnTo>
                      <a:lnTo>
                        <a:pt x="34686" y="19388"/>
                      </a:lnTo>
                      <a:lnTo>
                        <a:pt x="34736" y="19237"/>
                      </a:lnTo>
                      <a:lnTo>
                        <a:pt x="34796" y="19097"/>
                      </a:lnTo>
                      <a:lnTo>
                        <a:pt x="34857" y="18956"/>
                      </a:lnTo>
                      <a:lnTo>
                        <a:pt x="34927" y="18815"/>
                      </a:lnTo>
                      <a:lnTo>
                        <a:pt x="35008" y="18685"/>
                      </a:lnTo>
                      <a:lnTo>
                        <a:pt x="35078" y="18554"/>
                      </a:lnTo>
                      <a:lnTo>
                        <a:pt x="35168" y="18433"/>
                      </a:lnTo>
                      <a:lnTo>
                        <a:pt x="35249" y="18313"/>
                      </a:lnTo>
                      <a:lnTo>
                        <a:pt x="35349" y="18202"/>
                      </a:lnTo>
                      <a:lnTo>
                        <a:pt x="35440" y="18092"/>
                      </a:lnTo>
                      <a:lnTo>
                        <a:pt x="35550" y="17991"/>
                      </a:lnTo>
                      <a:lnTo>
                        <a:pt x="35651" y="17880"/>
                      </a:lnTo>
                      <a:lnTo>
                        <a:pt x="35761" y="17790"/>
                      </a:lnTo>
                      <a:lnTo>
                        <a:pt x="36003" y="17609"/>
                      </a:lnTo>
                      <a:lnTo>
                        <a:pt x="36244" y="17448"/>
                      </a:lnTo>
                      <a:lnTo>
                        <a:pt x="36515" y="17297"/>
                      </a:lnTo>
                      <a:lnTo>
                        <a:pt x="36797" y="17177"/>
                      </a:lnTo>
                      <a:lnTo>
                        <a:pt x="37088" y="17066"/>
                      </a:lnTo>
                      <a:lnTo>
                        <a:pt x="37299" y="17006"/>
                      </a:lnTo>
                      <a:lnTo>
                        <a:pt x="37540" y="16936"/>
                      </a:lnTo>
                      <a:lnTo>
                        <a:pt x="37792" y="16885"/>
                      </a:lnTo>
                      <a:lnTo>
                        <a:pt x="38013" y="16845"/>
                      </a:lnTo>
                      <a:lnTo>
                        <a:pt x="38354" y="16805"/>
                      </a:lnTo>
                      <a:lnTo>
                        <a:pt x="38696" y="16775"/>
                      </a:lnTo>
                      <a:lnTo>
                        <a:pt x="39048" y="16755"/>
                      </a:lnTo>
                      <a:lnTo>
                        <a:pt x="39410" y="16735"/>
                      </a:lnTo>
                      <a:lnTo>
                        <a:pt x="40123" y="16725"/>
                      </a:lnTo>
                      <a:lnTo>
                        <a:pt x="40827" y="16715"/>
                      </a:lnTo>
                      <a:lnTo>
                        <a:pt x="41179" y="16704"/>
                      </a:lnTo>
                      <a:lnTo>
                        <a:pt x="41531" y="16694"/>
                      </a:lnTo>
                      <a:lnTo>
                        <a:pt x="41882" y="16674"/>
                      </a:lnTo>
                      <a:lnTo>
                        <a:pt x="42214" y="16644"/>
                      </a:lnTo>
                      <a:lnTo>
                        <a:pt x="42556" y="16604"/>
                      </a:lnTo>
                      <a:lnTo>
                        <a:pt x="42877" y="16544"/>
                      </a:lnTo>
                      <a:lnTo>
                        <a:pt x="43199" y="16473"/>
                      </a:lnTo>
                      <a:lnTo>
                        <a:pt x="43511" y="16383"/>
                      </a:lnTo>
                      <a:lnTo>
                        <a:pt x="43440" y="16373"/>
                      </a:lnTo>
                      <a:lnTo>
                        <a:pt x="43299" y="16343"/>
                      </a:lnTo>
                      <a:lnTo>
                        <a:pt x="42907" y="16222"/>
                      </a:lnTo>
                      <a:lnTo>
                        <a:pt x="42485" y="16091"/>
                      </a:lnTo>
                      <a:lnTo>
                        <a:pt x="42314" y="16041"/>
                      </a:lnTo>
                      <a:lnTo>
                        <a:pt x="42214" y="16021"/>
                      </a:lnTo>
                      <a:lnTo>
                        <a:pt x="41983" y="16001"/>
                      </a:lnTo>
                      <a:lnTo>
                        <a:pt x="41762" y="15991"/>
                      </a:lnTo>
                      <a:lnTo>
                        <a:pt x="41309" y="15981"/>
                      </a:lnTo>
                      <a:lnTo>
                        <a:pt x="40405" y="15981"/>
                      </a:lnTo>
                      <a:lnTo>
                        <a:pt x="40093" y="15991"/>
                      </a:lnTo>
                      <a:lnTo>
                        <a:pt x="39932" y="15991"/>
                      </a:lnTo>
                      <a:lnTo>
                        <a:pt x="39782" y="15981"/>
                      </a:lnTo>
                      <a:lnTo>
                        <a:pt x="39631" y="15961"/>
                      </a:lnTo>
                      <a:lnTo>
                        <a:pt x="39571" y="15941"/>
                      </a:lnTo>
                      <a:lnTo>
                        <a:pt x="39500" y="15910"/>
                      </a:lnTo>
                      <a:lnTo>
                        <a:pt x="39440" y="15880"/>
                      </a:lnTo>
                      <a:lnTo>
                        <a:pt x="39380" y="15840"/>
                      </a:lnTo>
                      <a:lnTo>
                        <a:pt x="39329" y="15790"/>
                      </a:lnTo>
                      <a:lnTo>
                        <a:pt x="39279" y="15730"/>
                      </a:lnTo>
                      <a:lnTo>
                        <a:pt x="39229" y="15639"/>
                      </a:lnTo>
                      <a:lnTo>
                        <a:pt x="39199" y="15559"/>
                      </a:lnTo>
                      <a:lnTo>
                        <a:pt x="39179" y="15468"/>
                      </a:lnTo>
                      <a:lnTo>
                        <a:pt x="39179" y="15388"/>
                      </a:lnTo>
                      <a:lnTo>
                        <a:pt x="39199" y="15317"/>
                      </a:lnTo>
                      <a:lnTo>
                        <a:pt x="39229" y="15247"/>
                      </a:lnTo>
                      <a:lnTo>
                        <a:pt x="39259" y="15177"/>
                      </a:lnTo>
                      <a:lnTo>
                        <a:pt x="39309" y="15106"/>
                      </a:lnTo>
                      <a:lnTo>
                        <a:pt x="39370" y="15046"/>
                      </a:lnTo>
                      <a:lnTo>
                        <a:pt x="39440" y="14986"/>
                      </a:lnTo>
                      <a:lnTo>
                        <a:pt x="39581" y="14885"/>
                      </a:lnTo>
                      <a:lnTo>
                        <a:pt x="39741" y="14785"/>
                      </a:lnTo>
                      <a:lnTo>
                        <a:pt x="39892" y="14704"/>
                      </a:lnTo>
                      <a:lnTo>
                        <a:pt x="40214" y="14554"/>
                      </a:lnTo>
                      <a:lnTo>
                        <a:pt x="40546" y="14423"/>
                      </a:lnTo>
                      <a:lnTo>
                        <a:pt x="40867" y="14312"/>
                      </a:lnTo>
                      <a:lnTo>
                        <a:pt x="41199" y="14202"/>
                      </a:lnTo>
                      <a:lnTo>
                        <a:pt x="41531" y="14111"/>
                      </a:lnTo>
                      <a:lnTo>
                        <a:pt x="41862" y="14031"/>
                      </a:lnTo>
                      <a:lnTo>
                        <a:pt x="42566" y="13870"/>
                      </a:lnTo>
                      <a:lnTo>
                        <a:pt x="42847" y="13810"/>
                      </a:lnTo>
                      <a:lnTo>
                        <a:pt x="43129" y="13740"/>
                      </a:lnTo>
                      <a:lnTo>
                        <a:pt x="43400" y="13659"/>
                      </a:lnTo>
                      <a:lnTo>
                        <a:pt x="43681" y="13579"/>
                      </a:lnTo>
                      <a:lnTo>
                        <a:pt x="44214" y="13398"/>
                      </a:lnTo>
                      <a:lnTo>
                        <a:pt x="44747" y="13207"/>
                      </a:lnTo>
                      <a:lnTo>
                        <a:pt x="45792" y="12795"/>
                      </a:lnTo>
                      <a:lnTo>
                        <a:pt x="46315" y="12584"/>
                      </a:lnTo>
                      <a:lnTo>
                        <a:pt x="46837" y="12393"/>
                      </a:lnTo>
                      <a:lnTo>
                        <a:pt x="46646" y="12393"/>
                      </a:lnTo>
                      <a:lnTo>
                        <a:pt x="46395" y="12423"/>
                      </a:lnTo>
                      <a:lnTo>
                        <a:pt x="46104" y="12463"/>
                      </a:lnTo>
                      <a:lnTo>
                        <a:pt x="45762" y="12523"/>
                      </a:lnTo>
                      <a:lnTo>
                        <a:pt x="45008" y="12664"/>
                      </a:lnTo>
                      <a:lnTo>
                        <a:pt x="44616" y="12734"/>
                      </a:lnTo>
                      <a:lnTo>
                        <a:pt x="44234" y="12795"/>
                      </a:lnTo>
                      <a:lnTo>
                        <a:pt x="43862" y="12845"/>
                      </a:lnTo>
                      <a:lnTo>
                        <a:pt x="43531" y="12875"/>
                      </a:lnTo>
                      <a:lnTo>
                        <a:pt x="43229" y="12875"/>
                      </a:lnTo>
                      <a:lnTo>
                        <a:pt x="43098" y="12865"/>
                      </a:lnTo>
                      <a:lnTo>
                        <a:pt x="42978" y="12845"/>
                      </a:lnTo>
                      <a:lnTo>
                        <a:pt x="42877" y="12815"/>
                      </a:lnTo>
                      <a:lnTo>
                        <a:pt x="42797" y="12775"/>
                      </a:lnTo>
                      <a:lnTo>
                        <a:pt x="42727" y="12724"/>
                      </a:lnTo>
                      <a:lnTo>
                        <a:pt x="42686" y="12674"/>
                      </a:lnTo>
                      <a:lnTo>
                        <a:pt x="42676" y="12634"/>
                      </a:lnTo>
                      <a:lnTo>
                        <a:pt x="42666" y="12594"/>
                      </a:lnTo>
                      <a:lnTo>
                        <a:pt x="42666" y="12513"/>
                      </a:lnTo>
                      <a:lnTo>
                        <a:pt x="42686" y="12413"/>
                      </a:lnTo>
                      <a:lnTo>
                        <a:pt x="42737" y="12302"/>
                      </a:lnTo>
                      <a:lnTo>
                        <a:pt x="42777" y="12242"/>
                      </a:lnTo>
                      <a:lnTo>
                        <a:pt x="42827" y="12182"/>
                      </a:lnTo>
                      <a:lnTo>
                        <a:pt x="42887" y="12111"/>
                      </a:lnTo>
                      <a:lnTo>
                        <a:pt x="42968" y="12051"/>
                      </a:lnTo>
                      <a:lnTo>
                        <a:pt x="43149" y="11910"/>
                      </a:lnTo>
                      <a:lnTo>
                        <a:pt x="43360" y="11780"/>
                      </a:lnTo>
                      <a:lnTo>
                        <a:pt x="43611" y="11639"/>
                      </a:lnTo>
                      <a:lnTo>
                        <a:pt x="43872" y="11498"/>
                      </a:lnTo>
                      <a:lnTo>
                        <a:pt x="44455" y="11227"/>
                      </a:lnTo>
                      <a:lnTo>
                        <a:pt x="45048" y="10955"/>
                      </a:lnTo>
                      <a:lnTo>
                        <a:pt x="45611" y="10694"/>
                      </a:lnTo>
                      <a:lnTo>
                        <a:pt x="45872" y="10573"/>
                      </a:lnTo>
                      <a:lnTo>
                        <a:pt x="46094" y="10443"/>
                      </a:lnTo>
                      <a:lnTo>
                        <a:pt x="46295" y="10332"/>
                      </a:lnTo>
                      <a:lnTo>
                        <a:pt x="46445" y="10222"/>
                      </a:lnTo>
                      <a:lnTo>
                        <a:pt x="46023" y="10282"/>
                      </a:lnTo>
                      <a:lnTo>
                        <a:pt x="45601" y="10352"/>
                      </a:lnTo>
                      <a:lnTo>
                        <a:pt x="45179" y="10443"/>
                      </a:lnTo>
                      <a:lnTo>
                        <a:pt x="44757" y="10543"/>
                      </a:lnTo>
                      <a:lnTo>
                        <a:pt x="44345" y="10654"/>
                      </a:lnTo>
                      <a:lnTo>
                        <a:pt x="43933" y="10785"/>
                      </a:lnTo>
                      <a:lnTo>
                        <a:pt x="43531" y="10925"/>
                      </a:lnTo>
                      <a:lnTo>
                        <a:pt x="43139" y="11086"/>
                      </a:lnTo>
                      <a:lnTo>
                        <a:pt x="42747" y="11257"/>
                      </a:lnTo>
                      <a:lnTo>
                        <a:pt x="42365" y="11448"/>
                      </a:lnTo>
                      <a:lnTo>
                        <a:pt x="41983" y="11639"/>
                      </a:lnTo>
                      <a:lnTo>
                        <a:pt x="41621" y="11860"/>
                      </a:lnTo>
                      <a:lnTo>
                        <a:pt x="41259" y="12081"/>
                      </a:lnTo>
                      <a:lnTo>
                        <a:pt x="40917" y="12322"/>
                      </a:lnTo>
                      <a:lnTo>
                        <a:pt x="40586" y="12584"/>
                      </a:lnTo>
                      <a:lnTo>
                        <a:pt x="40254" y="12855"/>
                      </a:lnTo>
                      <a:lnTo>
                        <a:pt x="40103" y="12996"/>
                      </a:lnTo>
                      <a:lnTo>
                        <a:pt x="39942" y="13136"/>
                      </a:lnTo>
                      <a:lnTo>
                        <a:pt x="39651" y="13438"/>
                      </a:lnTo>
                      <a:lnTo>
                        <a:pt x="39370" y="13750"/>
                      </a:lnTo>
                      <a:lnTo>
                        <a:pt x="39078" y="14061"/>
                      </a:lnTo>
                      <a:lnTo>
                        <a:pt x="38797" y="14363"/>
                      </a:lnTo>
                      <a:lnTo>
                        <a:pt x="38495" y="14664"/>
                      </a:lnTo>
                      <a:lnTo>
                        <a:pt x="38344" y="14805"/>
                      </a:lnTo>
                      <a:lnTo>
                        <a:pt x="38184" y="14946"/>
                      </a:lnTo>
                      <a:lnTo>
                        <a:pt x="38023" y="15086"/>
                      </a:lnTo>
                      <a:lnTo>
                        <a:pt x="37852" y="15217"/>
                      </a:lnTo>
                      <a:lnTo>
                        <a:pt x="37721" y="15317"/>
                      </a:lnTo>
                      <a:lnTo>
                        <a:pt x="37611" y="15418"/>
                      </a:lnTo>
                      <a:lnTo>
                        <a:pt x="37390" y="15609"/>
                      </a:lnTo>
                      <a:lnTo>
                        <a:pt x="37269" y="15689"/>
                      </a:lnTo>
                      <a:lnTo>
                        <a:pt x="37148" y="15760"/>
                      </a:lnTo>
                      <a:lnTo>
                        <a:pt x="37008" y="15810"/>
                      </a:lnTo>
                      <a:lnTo>
                        <a:pt x="36927" y="15840"/>
                      </a:lnTo>
                      <a:lnTo>
                        <a:pt x="36847" y="15850"/>
                      </a:lnTo>
                      <a:lnTo>
                        <a:pt x="36766" y="15860"/>
                      </a:lnTo>
                      <a:lnTo>
                        <a:pt x="36636" y="15860"/>
                      </a:lnTo>
                      <a:lnTo>
                        <a:pt x="36565" y="15850"/>
                      </a:lnTo>
                      <a:lnTo>
                        <a:pt x="36505" y="15830"/>
                      </a:lnTo>
                      <a:lnTo>
                        <a:pt x="36445" y="15800"/>
                      </a:lnTo>
                      <a:lnTo>
                        <a:pt x="36384" y="15770"/>
                      </a:lnTo>
                      <a:lnTo>
                        <a:pt x="36334" y="15740"/>
                      </a:lnTo>
                      <a:lnTo>
                        <a:pt x="36284" y="15699"/>
                      </a:lnTo>
                      <a:lnTo>
                        <a:pt x="36244" y="15659"/>
                      </a:lnTo>
                      <a:lnTo>
                        <a:pt x="36204" y="15609"/>
                      </a:lnTo>
                      <a:lnTo>
                        <a:pt x="36163" y="15559"/>
                      </a:lnTo>
                      <a:lnTo>
                        <a:pt x="36143" y="15498"/>
                      </a:lnTo>
                      <a:lnTo>
                        <a:pt x="36123" y="15448"/>
                      </a:lnTo>
                      <a:lnTo>
                        <a:pt x="36103" y="15388"/>
                      </a:lnTo>
                      <a:lnTo>
                        <a:pt x="36103" y="15317"/>
                      </a:lnTo>
                      <a:lnTo>
                        <a:pt x="36103" y="15197"/>
                      </a:lnTo>
                      <a:lnTo>
                        <a:pt x="36113" y="15066"/>
                      </a:lnTo>
                      <a:lnTo>
                        <a:pt x="36133" y="14956"/>
                      </a:lnTo>
                      <a:lnTo>
                        <a:pt x="36153" y="14835"/>
                      </a:lnTo>
                      <a:lnTo>
                        <a:pt x="36194" y="14724"/>
                      </a:lnTo>
                      <a:lnTo>
                        <a:pt x="36234" y="14614"/>
                      </a:lnTo>
                      <a:lnTo>
                        <a:pt x="36334" y="14393"/>
                      </a:lnTo>
                      <a:lnTo>
                        <a:pt x="36445" y="14182"/>
                      </a:lnTo>
                      <a:lnTo>
                        <a:pt x="36565" y="13971"/>
                      </a:lnTo>
                      <a:lnTo>
                        <a:pt x="36676" y="13750"/>
                      </a:lnTo>
                      <a:lnTo>
                        <a:pt x="36787" y="13528"/>
                      </a:lnTo>
                      <a:lnTo>
                        <a:pt x="36867" y="13348"/>
                      </a:lnTo>
                      <a:lnTo>
                        <a:pt x="36957" y="13177"/>
                      </a:lnTo>
                      <a:lnTo>
                        <a:pt x="37048" y="12996"/>
                      </a:lnTo>
                      <a:lnTo>
                        <a:pt x="37148" y="12825"/>
                      </a:lnTo>
                      <a:lnTo>
                        <a:pt x="37259" y="12664"/>
                      </a:lnTo>
                      <a:lnTo>
                        <a:pt x="37380" y="12503"/>
                      </a:lnTo>
                      <a:lnTo>
                        <a:pt x="37510" y="12352"/>
                      </a:lnTo>
                      <a:lnTo>
                        <a:pt x="37661" y="12212"/>
                      </a:lnTo>
                      <a:lnTo>
                        <a:pt x="37832" y="12041"/>
                      </a:lnTo>
                      <a:lnTo>
                        <a:pt x="37993" y="11870"/>
                      </a:lnTo>
                      <a:lnTo>
                        <a:pt x="38143" y="11689"/>
                      </a:lnTo>
                      <a:lnTo>
                        <a:pt x="38274" y="11508"/>
                      </a:lnTo>
                      <a:lnTo>
                        <a:pt x="38405" y="11327"/>
                      </a:lnTo>
                      <a:lnTo>
                        <a:pt x="38525" y="11136"/>
                      </a:lnTo>
                      <a:lnTo>
                        <a:pt x="38746" y="10744"/>
                      </a:lnTo>
                      <a:lnTo>
                        <a:pt x="39179" y="9970"/>
                      </a:lnTo>
                      <a:lnTo>
                        <a:pt x="39410" y="9589"/>
                      </a:lnTo>
                      <a:lnTo>
                        <a:pt x="39530" y="9398"/>
                      </a:lnTo>
                      <a:lnTo>
                        <a:pt x="39651" y="9217"/>
                      </a:lnTo>
                      <a:lnTo>
                        <a:pt x="39500" y="9307"/>
                      </a:lnTo>
                      <a:lnTo>
                        <a:pt x="39349" y="9408"/>
                      </a:lnTo>
                      <a:lnTo>
                        <a:pt x="39199" y="9518"/>
                      </a:lnTo>
                      <a:lnTo>
                        <a:pt x="39058" y="9639"/>
                      </a:lnTo>
                      <a:lnTo>
                        <a:pt x="38917" y="9769"/>
                      </a:lnTo>
                      <a:lnTo>
                        <a:pt x="38777" y="9900"/>
                      </a:lnTo>
                      <a:lnTo>
                        <a:pt x="38515" y="10182"/>
                      </a:lnTo>
                      <a:lnTo>
                        <a:pt x="38264" y="10473"/>
                      </a:lnTo>
                      <a:lnTo>
                        <a:pt x="38033" y="10775"/>
                      </a:lnTo>
                      <a:lnTo>
                        <a:pt x="37611" y="11347"/>
                      </a:lnTo>
                      <a:lnTo>
                        <a:pt x="37470" y="11548"/>
                      </a:lnTo>
                      <a:lnTo>
                        <a:pt x="37410" y="11629"/>
                      </a:lnTo>
                      <a:lnTo>
                        <a:pt x="37369" y="11659"/>
                      </a:lnTo>
                      <a:lnTo>
                        <a:pt x="37339" y="11679"/>
                      </a:lnTo>
                      <a:lnTo>
                        <a:pt x="37299" y="11699"/>
                      </a:lnTo>
                      <a:lnTo>
                        <a:pt x="37269" y="11709"/>
                      </a:lnTo>
                      <a:lnTo>
                        <a:pt x="37229" y="11699"/>
                      </a:lnTo>
                      <a:lnTo>
                        <a:pt x="37189" y="11689"/>
                      </a:lnTo>
                      <a:lnTo>
                        <a:pt x="37148" y="11659"/>
                      </a:lnTo>
                      <a:lnTo>
                        <a:pt x="37108" y="11619"/>
                      </a:lnTo>
                      <a:lnTo>
                        <a:pt x="37068" y="11558"/>
                      </a:lnTo>
                      <a:lnTo>
                        <a:pt x="37018" y="11488"/>
                      </a:lnTo>
                      <a:lnTo>
                        <a:pt x="36977" y="11388"/>
                      </a:lnTo>
                      <a:lnTo>
                        <a:pt x="36957" y="11287"/>
                      </a:lnTo>
                      <a:lnTo>
                        <a:pt x="36937" y="11166"/>
                      </a:lnTo>
                      <a:lnTo>
                        <a:pt x="36937" y="11046"/>
                      </a:lnTo>
                      <a:lnTo>
                        <a:pt x="36937" y="10925"/>
                      </a:lnTo>
                      <a:lnTo>
                        <a:pt x="36947" y="10805"/>
                      </a:lnTo>
                      <a:lnTo>
                        <a:pt x="36988" y="10594"/>
                      </a:lnTo>
                      <a:lnTo>
                        <a:pt x="37068" y="10242"/>
                      </a:lnTo>
                      <a:lnTo>
                        <a:pt x="37168" y="9890"/>
                      </a:lnTo>
                      <a:lnTo>
                        <a:pt x="37369" y="9186"/>
                      </a:lnTo>
                      <a:lnTo>
                        <a:pt x="37470" y="8835"/>
                      </a:lnTo>
                      <a:lnTo>
                        <a:pt x="37550" y="8483"/>
                      </a:lnTo>
                      <a:lnTo>
                        <a:pt x="37581" y="8302"/>
                      </a:lnTo>
                      <a:lnTo>
                        <a:pt x="37601" y="8121"/>
                      </a:lnTo>
                      <a:lnTo>
                        <a:pt x="37621" y="7940"/>
                      </a:lnTo>
                      <a:lnTo>
                        <a:pt x="37631" y="7759"/>
                      </a:lnTo>
                      <a:lnTo>
                        <a:pt x="37460" y="7970"/>
                      </a:lnTo>
                      <a:lnTo>
                        <a:pt x="37309" y="8181"/>
                      </a:lnTo>
                      <a:lnTo>
                        <a:pt x="37168" y="8403"/>
                      </a:lnTo>
                      <a:lnTo>
                        <a:pt x="37048" y="8624"/>
                      </a:lnTo>
                      <a:lnTo>
                        <a:pt x="36927" y="8855"/>
                      </a:lnTo>
                      <a:lnTo>
                        <a:pt x="36817" y="9086"/>
                      </a:lnTo>
                      <a:lnTo>
                        <a:pt x="36716" y="9327"/>
                      </a:lnTo>
                      <a:lnTo>
                        <a:pt x="36626" y="9558"/>
                      </a:lnTo>
                      <a:lnTo>
                        <a:pt x="36545" y="9800"/>
                      </a:lnTo>
                      <a:lnTo>
                        <a:pt x="36475" y="10051"/>
                      </a:lnTo>
                      <a:lnTo>
                        <a:pt x="36334" y="10543"/>
                      </a:lnTo>
                      <a:lnTo>
                        <a:pt x="36224" y="11036"/>
                      </a:lnTo>
                      <a:lnTo>
                        <a:pt x="36123" y="11538"/>
                      </a:lnTo>
                      <a:lnTo>
                        <a:pt x="35932" y="12543"/>
                      </a:lnTo>
                      <a:lnTo>
                        <a:pt x="35832" y="13046"/>
                      </a:lnTo>
                      <a:lnTo>
                        <a:pt x="35721" y="13528"/>
                      </a:lnTo>
                      <a:lnTo>
                        <a:pt x="35601" y="14011"/>
                      </a:lnTo>
                      <a:lnTo>
                        <a:pt x="35520" y="14242"/>
                      </a:lnTo>
                      <a:lnTo>
                        <a:pt x="35450" y="14473"/>
                      </a:lnTo>
                      <a:lnTo>
                        <a:pt x="35359" y="14704"/>
                      </a:lnTo>
                      <a:lnTo>
                        <a:pt x="35269" y="14926"/>
                      </a:lnTo>
                      <a:lnTo>
                        <a:pt x="35168" y="15137"/>
                      </a:lnTo>
                      <a:lnTo>
                        <a:pt x="35058" y="15358"/>
                      </a:lnTo>
                      <a:lnTo>
                        <a:pt x="34927" y="15559"/>
                      </a:lnTo>
                      <a:lnTo>
                        <a:pt x="34786" y="15740"/>
                      </a:lnTo>
                      <a:lnTo>
                        <a:pt x="34626" y="15921"/>
                      </a:lnTo>
                      <a:lnTo>
                        <a:pt x="34455" y="16081"/>
                      </a:lnTo>
                      <a:lnTo>
                        <a:pt x="34264" y="16222"/>
                      </a:lnTo>
                      <a:lnTo>
                        <a:pt x="34063" y="16353"/>
                      </a:lnTo>
                      <a:lnTo>
                        <a:pt x="33842" y="16463"/>
                      </a:lnTo>
                      <a:lnTo>
                        <a:pt x="33621" y="16564"/>
                      </a:lnTo>
                      <a:lnTo>
                        <a:pt x="33389" y="16644"/>
                      </a:lnTo>
                      <a:lnTo>
                        <a:pt x="33148" y="16704"/>
                      </a:lnTo>
                      <a:lnTo>
                        <a:pt x="32897" y="16745"/>
                      </a:lnTo>
                      <a:lnTo>
                        <a:pt x="32646" y="16775"/>
                      </a:lnTo>
                      <a:lnTo>
                        <a:pt x="32394" y="16775"/>
                      </a:lnTo>
                      <a:lnTo>
                        <a:pt x="32143" y="16765"/>
                      </a:lnTo>
                      <a:lnTo>
                        <a:pt x="31882" y="16735"/>
                      </a:lnTo>
                      <a:lnTo>
                        <a:pt x="31630" y="16684"/>
                      </a:lnTo>
                      <a:lnTo>
                        <a:pt x="31088" y="16544"/>
                      </a:lnTo>
                      <a:lnTo>
                        <a:pt x="30545" y="16403"/>
                      </a:lnTo>
                      <a:lnTo>
                        <a:pt x="30002" y="16252"/>
                      </a:lnTo>
                      <a:lnTo>
                        <a:pt x="29459" y="16091"/>
                      </a:lnTo>
                      <a:lnTo>
                        <a:pt x="28927" y="15921"/>
                      </a:lnTo>
                      <a:lnTo>
                        <a:pt x="28404" y="15740"/>
                      </a:lnTo>
                      <a:lnTo>
                        <a:pt x="27902" y="15539"/>
                      </a:lnTo>
                      <a:lnTo>
                        <a:pt x="27409" y="15328"/>
                      </a:lnTo>
                      <a:lnTo>
                        <a:pt x="27258" y="15257"/>
                      </a:lnTo>
                      <a:lnTo>
                        <a:pt x="27108" y="15177"/>
                      </a:lnTo>
                      <a:lnTo>
                        <a:pt x="26967" y="15096"/>
                      </a:lnTo>
                      <a:lnTo>
                        <a:pt x="26826" y="15006"/>
                      </a:lnTo>
                      <a:lnTo>
                        <a:pt x="26685" y="14915"/>
                      </a:lnTo>
                      <a:lnTo>
                        <a:pt x="26555" y="14815"/>
                      </a:lnTo>
                      <a:lnTo>
                        <a:pt x="26424" y="14704"/>
                      </a:lnTo>
                      <a:lnTo>
                        <a:pt x="26304" y="14594"/>
                      </a:lnTo>
                      <a:lnTo>
                        <a:pt x="26193" y="14483"/>
                      </a:lnTo>
                      <a:lnTo>
                        <a:pt x="26082" y="14363"/>
                      </a:lnTo>
                      <a:lnTo>
                        <a:pt x="25982" y="14242"/>
                      </a:lnTo>
                      <a:lnTo>
                        <a:pt x="25881" y="14111"/>
                      </a:lnTo>
                      <a:lnTo>
                        <a:pt x="25801" y="13991"/>
                      </a:lnTo>
                      <a:lnTo>
                        <a:pt x="25711" y="13850"/>
                      </a:lnTo>
                      <a:lnTo>
                        <a:pt x="25640" y="13719"/>
                      </a:lnTo>
                      <a:lnTo>
                        <a:pt x="25580" y="13579"/>
                      </a:lnTo>
                      <a:lnTo>
                        <a:pt x="25520" y="13438"/>
                      </a:lnTo>
                      <a:lnTo>
                        <a:pt x="25469" y="13297"/>
                      </a:lnTo>
                      <a:lnTo>
                        <a:pt x="25429" y="13157"/>
                      </a:lnTo>
                      <a:lnTo>
                        <a:pt x="25399" y="13006"/>
                      </a:lnTo>
                      <a:lnTo>
                        <a:pt x="25379" y="12865"/>
                      </a:lnTo>
                      <a:lnTo>
                        <a:pt x="25369" y="12714"/>
                      </a:lnTo>
                      <a:lnTo>
                        <a:pt x="25369" y="12564"/>
                      </a:lnTo>
                      <a:lnTo>
                        <a:pt x="25379" y="12413"/>
                      </a:lnTo>
                      <a:lnTo>
                        <a:pt x="25399" y="12262"/>
                      </a:lnTo>
                      <a:lnTo>
                        <a:pt x="25429" y="12111"/>
                      </a:lnTo>
                      <a:lnTo>
                        <a:pt x="25469" y="11971"/>
                      </a:lnTo>
                      <a:lnTo>
                        <a:pt x="25520" y="11820"/>
                      </a:lnTo>
                      <a:lnTo>
                        <a:pt x="25590" y="11669"/>
                      </a:lnTo>
                      <a:lnTo>
                        <a:pt x="25670" y="11518"/>
                      </a:lnTo>
                      <a:lnTo>
                        <a:pt x="25761" y="11378"/>
                      </a:lnTo>
                      <a:lnTo>
                        <a:pt x="25861" y="11227"/>
                      </a:lnTo>
                      <a:lnTo>
                        <a:pt x="26223" y="10764"/>
                      </a:lnTo>
                      <a:lnTo>
                        <a:pt x="26404" y="10533"/>
                      </a:lnTo>
                      <a:lnTo>
                        <a:pt x="26595" y="10302"/>
                      </a:lnTo>
                      <a:lnTo>
                        <a:pt x="26786" y="10081"/>
                      </a:lnTo>
                      <a:lnTo>
                        <a:pt x="26997" y="9870"/>
                      </a:lnTo>
                      <a:lnTo>
                        <a:pt x="27208" y="9679"/>
                      </a:lnTo>
                      <a:lnTo>
                        <a:pt x="27309" y="9599"/>
                      </a:lnTo>
                      <a:lnTo>
                        <a:pt x="27429" y="9518"/>
                      </a:lnTo>
                      <a:lnTo>
                        <a:pt x="27550" y="9438"/>
                      </a:lnTo>
                      <a:lnTo>
                        <a:pt x="27680" y="9367"/>
                      </a:lnTo>
                      <a:lnTo>
                        <a:pt x="27932" y="9237"/>
                      </a:lnTo>
                      <a:lnTo>
                        <a:pt x="28183" y="9136"/>
                      </a:lnTo>
                      <a:lnTo>
                        <a:pt x="28434" y="9036"/>
                      </a:lnTo>
                      <a:lnTo>
                        <a:pt x="28696" y="8925"/>
                      </a:lnTo>
                      <a:lnTo>
                        <a:pt x="28816" y="8865"/>
                      </a:lnTo>
                      <a:lnTo>
                        <a:pt x="28947" y="8794"/>
                      </a:lnTo>
                      <a:lnTo>
                        <a:pt x="29068" y="8724"/>
                      </a:lnTo>
                      <a:lnTo>
                        <a:pt x="29198" y="8634"/>
                      </a:lnTo>
                      <a:lnTo>
                        <a:pt x="29319" y="8543"/>
                      </a:lnTo>
                      <a:lnTo>
                        <a:pt x="29449" y="8433"/>
                      </a:lnTo>
                      <a:lnTo>
                        <a:pt x="29681" y="8212"/>
                      </a:lnTo>
                      <a:lnTo>
                        <a:pt x="29902" y="7990"/>
                      </a:lnTo>
                      <a:lnTo>
                        <a:pt x="30354" y="7518"/>
                      </a:lnTo>
                      <a:lnTo>
                        <a:pt x="30786" y="7046"/>
                      </a:lnTo>
                      <a:lnTo>
                        <a:pt x="31218" y="6593"/>
                      </a:lnTo>
                      <a:lnTo>
                        <a:pt x="31168" y="6644"/>
                      </a:lnTo>
                      <a:lnTo>
                        <a:pt x="31108" y="6694"/>
                      </a:lnTo>
                      <a:lnTo>
                        <a:pt x="30957" y="6784"/>
                      </a:lnTo>
                      <a:lnTo>
                        <a:pt x="30796" y="6875"/>
                      </a:lnTo>
                      <a:lnTo>
                        <a:pt x="30615" y="6965"/>
                      </a:lnTo>
                      <a:lnTo>
                        <a:pt x="30264" y="7136"/>
                      </a:lnTo>
                      <a:lnTo>
                        <a:pt x="30103" y="7227"/>
                      </a:lnTo>
                      <a:lnTo>
                        <a:pt x="29962" y="7317"/>
                      </a:lnTo>
                      <a:lnTo>
                        <a:pt x="29681" y="7538"/>
                      </a:lnTo>
                      <a:lnTo>
                        <a:pt x="29409" y="7759"/>
                      </a:lnTo>
                      <a:lnTo>
                        <a:pt x="29138" y="7990"/>
                      </a:lnTo>
                      <a:lnTo>
                        <a:pt x="28856" y="8212"/>
                      </a:lnTo>
                      <a:lnTo>
                        <a:pt x="28655" y="8362"/>
                      </a:lnTo>
                      <a:lnTo>
                        <a:pt x="28565" y="8423"/>
                      </a:lnTo>
                      <a:lnTo>
                        <a:pt x="28475" y="8463"/>
                      </a:lnTo>
                      <a:lnTo>
                        <a:pt x="28424" y="8483"/>
                      </a:lnTo>
                      <a:lnTo>
                        <a:pt x="28374" y="8483"/>
                      </a:lnTo>
                      <a:lnTo>
                        <a:pt x="28324" y="8493"/>
                      </a:lnTo>
                      <a:lnTo>
                        <a:pt x="28273" y="8483"/>
                      </a:lnTo>
                      <a:lnTo>
                        <a:pt x="28213" y="8473"/>
                      </a:lnTo>
                      <a:lnTo>
                        <a:pt x="28163" y="8443"/>
                      </a:lnTo>
                      <a:lnTo>
                        <a:pt x="28103" y="8413"/>
                      </a:lnTo>
                      <a:lnTo>
                        <a:pt x="28032" y="8372"/>
                      </a:lnTo>
                      <a:lnTo>
                        <a:pt x="27962" y="8312"/>
                      </a:lnTo>
                      <a:lnTo>
                        <a:pt x="27912" y="8252"/>
                      </a:lnTo>
                      <a:lnTo>
                        <a:pt x="27871" y="8191"/>
                      </a:lnTo>
                      <a:lnTo>
                        <a:pt x="27851" y="8131"/>
                      </a:lnTo>
                      <a:lnTo>
                        <a:pt x="27831" y="8071"/>
                      </a:lnTo>
                      <a:lnTo>
                        <a:pt x="27831" y="8011"/>
                      </a:lnTo>
                      <a:lnTo>
                        <a:pt x="27841" y="7950"/>
                      </a:lnTo>
                      <a:lnTo>
                        <a:pt x="27851" y="7890"/>
                      </a:lnTo>
                      <a:lnTo>
                        <a:pt x="27902" y="7759"/>
                      </a:lnTo>
                      <a:lnTo>
                        <a:pt x="27962" y="7629"/>
                      </a:lnTo>
                      <a:lnTo>
                        <a:pt x="28022" y="7508"/>
                      </a:lnTo>
                      <a:lnTo>
                        <a:pt x="28072" y="7377"/>
                      </a:lnTo>
                      <a:lnTo>
                        <a:pt x="28123" y="7227"/>
                      </a:lnTo>
                      <a:lnTo>
                        <a:pt x="28153" y="7076"/>
                      </a:lnTo>
                      <a:lnTo>
                        <a:pt x="28183" y="6915"/>
                      </a:lnTo>
                      <a:lnTo>
                        <a:pt x="28203" y="6754"/>
                      </a:lnTo>
                      <a:lnTo>
                        <a:pt x="28213" y="6422"/>
                      </a:lnTo>
                      <a:lnTo>
                        <a:pt x="28213" y="6111"/>
                      </a:lnTo>
                      <a:lnTo>
                        <a:pt x="28203" y="5990"/>
                      </a:lnTo>
                      <a:lnTo>
                        <a:pt x="28173" y="5840"/>
                      </a:lnTo>
                      <a:lnTo>
                        <a:pt x="28072" y="5508"/>
                      </a:lnTo>
                      <a:lnTo>
                        <a:pt x="28032" y="5347"/>
                      </a:lnTo>
                      <a:lnTo>
                        <a:pt x="27992" y="5196"/>
                      </a:lnTo>
                      <a:lnTo>
                        <a:pt x="27972" y="5066"/>
                      </a:lnTo>
                      <a:lnTo>
                        <a:pt x="27972" y="5005"/>
                      </a:lnTo>
                      <a:lnTo>
                        <a:pt x="27982" y="4965"/>
                      </a:lnTo>
                      <a:lnTo>
                        <a:pt x="27932" y="5136"/>
                      </a:lnTo>
                      <a:lnTo>
                        <a:pt x="27882" y="5307"/>
                      </a:lnTo>
                      <a:lnTo>
                        <a:pt x="27811" y="5649"/>
                      </a:lnTo>
                      <a:lnTo>
                        <a:pt x="27751" y="6000"/>
                      </a:lnTo>
                      <a:lnTo>
                        <a:pt x="27691" y="6342"/>
                      </a:lnTo>
                      <a:lnTo>
                        <a:pt x="27590" y="7046"/>
                      </a:lnTo>
                      <a:lnTo>
                        <a:pt x="27530" y="7387"/>
                      </a:lnTo>
                      <a:lnTo>
                        <a:pt x="27449" y="7739"/>
                      </a:lnTo>
                      <a:lnTo>
                        <a:pt x="27379" y="8000"/>
                      </a:lnTo>
                      <a:lnTo>
                        <a:pt x="27258" y="8332"/>
                      </a:lnTo>
                      <a:lnTo>
                        <a:pt x="27188" y="8513"/>
                      </a:lnTo>
                      <a:lnTo>
                        <a:pt x="27098" y="8694"/>
                      </a:lnTo>
                      <a:lnTo>
                        <a:pt x="27007" y="8875"/>
                      </a:lnTo>
                      <a:lnTo>
                        <a:pt x="26907" y="9056"/>
                      </a:lnTo>
                      <a:lnTo>
                        <a:pt x="26796" y="9227"/>
                      </a:lnTo>
                      <a:lnTo>
                        <a:pt x="26665" y="9387"/>
                      </a:lnTo>
                      <a:lnTo>
                        <a:pt x="26535" y="9528"/>
                      </a:lnTo>
                      <a:lnTo>
                        <a:pt x="26464" y="9589"/>
                      </a:lnTo>
                      <a:lnTo>
                        <a:pt x="26394" y="9639"/>
                      </a:lnTo>
                      <a:lnTo>
                        <a:pt x="26324" y="9689"/>
                      </a:lnTo>
                      <a:lnTo>
                        <a:pt x="26243" y="9739"/>
                      </a:lnTo>
                      <a:lnTo>
                        <a:pt x="26173" y="9769"/>
                      </a:lnTo>
                      <a:lnTo>
                        <a:pt x="26092" y="9790"/>
                      </a:lnTo>
                      <a:lnTo>
                        <a:pt x="26002" y="9810"/>
                      </a:lnTo>
                      <a:lnTo>
                        <a:pt x="25922" y="9820"/>
                      </a:lnTo>
                      <a:lnTo>
                        <a:pt x="25831" y="9820"/>
                      </a:lnTo>
                      <a:lnTo>
                        <a:pt x="25741" y="9800"/>
                      </a:lnTo>
                      <a:lnTo>
                        <a:pt x="25630" y="9779"/>
                      </a:lnTo>
                      <a:lnTo>
                        <a:pt x="25540" y="9729"/>
                      </a:lnTo>
                      <a:lnTo>
                        <a:pt x="25449" y="9679"/>
                      </a:lnTo>
                      <a:lnTo>
                        <a:pt x="25369" y="9619"/>
                      </a:lnTo>
                      <a:lnTo>
                        <a:pt x="25309" y="9538"/>
                      </a:lnTo>
                      <a:lnTo>
                        <a:pt x="25248" y="9458"/>
                      </a:lnTo>
                      <a:lnTo>
                        <a:pt x="25208" y="9367"/>
                      </a:lnTo>
                      <a:lnTo>
                        <a:pt x="25168" y="9267"/>
                      </a:lnTo>
                      <a:lnTo>
                        <a:pt x="25138" y="9156"/>
                      </a:lnTo>
                      <a:lnTo>
                        <a:pt x="25107" y="9046"/>
                      </a:lnTo>
                      <a:lnTo>
                        <a:pt x="25097" y="8925"/>
                      </a:lnTo>
                      <a:lnTo>
                        <a:pt x="25087" y="8794"/>
                      </a:lnTo>
                      <a:lnTo>
                        <a:pt x="25087" y="8664"/>
                      </a:lnTo>
                      <a:lnTo>
                        <a:pt x="25087" y="8533"/>
                      </a:lnTo>
                      <a:lnTo>
                        <a:pt x="25107" y="8262"/>
                      </a:lnTo>
                      <a:lnTo>
                        <a:pt x="25158" y="7990"/>
                      </a:lnTo>
                      <a:lnTo>
                        <a:pt x="25208" y="7719"/>
                      </a:lnTo>
                      <a:lnTo>
                        <a:pt x="25278" y="7448"/>
                      </a:lnTo>
                      <a:lnTo>
                        <a:pt x="25359" y="7196"/>
                      </a:lnTo>
                      <a:lnTo>
                        <a:pt x="25439" y="6965"/>
                      </a:lnTo>
                      <a:lnTo>
                        <a:pt x="25520" y="6764"/>
                      </a:lnTo>
                      <a:lnTo>
                        <a:pt x="25590" y="6583"/>
                      </a:lnTo>
                      <a:lnTo>
                        <a:pt x="25660" y="6453"/>
                      </a:lnTo>
                      <a:lnTo>
                        <a:pt x="25851" y="6141"/>
                      </a:lnTo>
                      <a:lnTo>
                        <a:pt x="26042" y="5829"/>
                      </a:lnTo>
                      <a:lnTo>
                        <a:pt x="26243" y="5508"/>
                      </a:lnTo>
                      <a:lnTo>
                        <a:pt x="26424" y="5186"/>
                      </a:lnTo>
                      <a:lnTo>
                        <a:pt x="26595" y="4865"/>
                      </a:lnTo>
                      <a:lnTo>
                        <a:pt x="26675" y="4704"/>
                      </a:lnTo>
                      <a:lnTo>
                        <a:pt x="26746" y="4533"/>
                      </a:lnTo>
                      <a:lnTo>
                        <a:pt x="26806" y="4362"/>
                      </a:lnTo>
                      <a:lnTo>
                        <a:pt x="26866" y="4191"/>
                      </a:lnTo>
                      <a:lnTo>
                        <a:pt x="26907" y="4020"/>
                      </a:lnTo>
                      <a:lnTo>
                        <a:pt x="26947" y="3839"/>
                      </a:lnTo>
                      <a:lnTo>
                        <a:pt x="26977" y="3598"/>
                      </a:lnTo>
                      <a:lnTo>
                        <a:pt x="26997" y="3357"/>
                      </a:lnTo>
                      <a:lnTo>
                        <a:pt x="27007" y="3116"/>
                      </a:lnTo>
                      <a:lnTo>
                        <a:pt x="27007" y="2875"/>
                      </a:lnTo>
                      <a:lnTo>
                        <a:pt x="26997" y="2633"/>
                      </a:lnTo>
                      <a:lnTo>
                        <a:pt x="26977" y="2392"/>
                      </a:lnTo>
                      <a:lnTo>
                        <a:pt x="26927" y="1910"/>
                      </a:lnTo>
                      <a:lnTo>
                        <a:pt x="26876" y="1437"/>
                      </a:lnTo>
                      <a:lnTo>
                        <a:pt x="26836" y="955"/>
                      </a:lnTo>
                      <a:lnTo>
                        <a:pt x="26816" y="714"/>
                      </a:lnTo>
                      <a:lnTo>
                        <a:pt x="26806" y="482"/>
                      </a:lnTo>
                      <a:lnTo>
                        <a:pt x="26806" y="241"/>
                      </a:lnTo>
                      <a:lnTo>
                        <a:pt x="26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6"/>
                <p:cNvSpPr/>
                <p:nvPr/>
              </p:nvSpPr>
              <p:spPr>
                <a:xfrm>
                  <a:off x="5797440" y="1681817"/>
                  <a:ext cx="202434" cy="309463"/>
                </a:xfrm>
                <a:custGeom>
                  <a:avLst/>
                  <a:gdLst/>
                  <a:ahLst/>
                  <a:cxnLst/>
                  <a:rect l="l" t="t" r="r" b="b"/>
                  <a:pathLst>
                    <a:path w="18324" h="28012" extrusionOk="0">
                      <a:moveTo>
                        <a:pt x="11700" y="0"/>
                      </a:moveTo>
                      <a:lnTo>
                        <a:pt x="11589" y="10"/>
                      </a:lnTo>
                      <a:lnTo>
                        <a:pt x="11358" y="40"/>
                      </a:lnTo>
                      <a:lnTo>
                        <a:pt x="11117" y="91"/>
                      </a:lnTo>
                      <a:lnTo>
                        <a:pt x="10896" y="161"/>
                      </a:lnTo>
                      <a:lnTo>
                        <a:pt x="10675" y="241"/>
                      </a:lnTo>
                      <a:lnTo>
                        <a:pt x="10464" y="322"/>
                      </a:lnTo>
                      <a:lnTo>
                        <a:pt x="10283" y="402"/>
                      </a:lnTo>
                      <a:lnTo>
                        <a:pt x="10021" y="533"/>
                      </a:lnTo>
                      <a:lnTo>
                        <a:pt x="9921" y="583"/>
                      </a:lnTo>
                      <a:lnTo>
                        <a:pt x="9891" y="704"/>
                      </a:lnTo>
                      <a:lnTo>
                        <a:pt x="9790" y="1035"/>
                      </a:lnTo>
                      <a:lnTo>
                        <a:pt x="9629" y="1578"/>
                      </a:lnTo>
                      <a:lnTo>
                        <a:pt x="9509" y="1930"/>
                      </a:lnTo>
                      <a:lnTo>
                        <a:pt x="9368" y="2322"/>
                      </a:lnTo>
                      <a:lnTo>
                        <a:pt x="9207" y="2764"/>
                      </a:lnTo>
                      <a:lnTo>
                        <a:pt x="9016" y="3247"/>
                      </a:lnTo>
                      <a:lnTo>
                        <a:pt x="8805" y="3769"/>
                      </a:lnTo>
                      <a:lnTo>
                        <a:pt x="8564" y="4342"/>
                      </a:lnTo>
                      <a:lnTo>
                        <a:pt x="8293" y="4955"/>
                      </a:lnTo>
                      <a:lnTo>
                        <a:pt x="7991" y="5598"/>
                      </a:lnTo>
                      <a:lnTo>
                        <a:pt x="7660" y="6282"/>
                      </a:lnTo>
                      <a:lnTo>
                        <a:pt x="7288" y="7006"/>
                      </a:lnTo>
                      <a:lnTo>
                        <a:pt x="7197" y="7187"/>
                      </a:lnTo>
                      <a:lnTo>
                        <a:pt x="7097" y="7367"/>
                      </a:lnTo>
                      <a:lnTo>
                        <a:pt x="6986" y="7538"/>
                      </a:lnTo>
                      <a:lnTo>
                        <a:pt x="6876" y="7709"/>
                      </a:lnTo>
                      <a:lnTo>
                        <a:pt x="6644" y="8031"/>
                      </a:lnTo>
                      <a:lnTo>
                        <a:pt x="6393" y="8332"/>
                      </a:lnTo>
                      <a:lnTo>
                        <a:pt x="6132" y="8614"/>
                      </a:lnTo>
                      <a:lnTo>
                        <a:pt x="5860" y="8885"/>
                      </a:lnTo>
                      <a:lnTo>
                        <a:pt x="5579" y="9136"/>
                      </a:lnTo>
                      <a:lnTo>
                        <a:pt x="5288" y="9378"/>
                      </a:lnTo>
                      <a:lnTo>
                        <a:pt x="4996" y="9599"/>
                      </a:lnTo>
                      <a:lnTo>
                        <a:pt x="4695" y="9800"/>
                      </a:lnTo>
                      <a:lnTo>
                        <a:pt x="4393" y="9991"/>
                      </a:lnTo>
                      <a:lnTo>
                        <a:pt x="4092" y="10172"/>
                      </a:lnTo>
                      <a:lnTo>
                        <a:pt x="3780" y="10332"/>
                      </a:lnTo>
                      <a:lnTo>
                        <a:pt x="3478" y="10483"/>
                      </a:lnTo>
                      <a:lnTo>
                        <a:pt x="3177" y="10624"/>
                      </a:lnTo>
                      <a:lnTo>
                        <a:pt x="2875" y="10745"/>
                      </a:lnTo>
                      <a:lnTo>
                        <a:pt x="2584" y="10855"/>
                      </a:lnTo>
                      <a:lnTo>
                        <a:pt x="2302" y="10966"/>
                      </a:lnTo>
                      <a:lnTo>
                        <a:pt x="2031" y="11056"/>
                      </a:lnTo>
                      <a:lnTo>
                        <a:pt x="1770" y="11137"/>
                      </a:lnTo>
                      <a:lnTo>
                        <a:pt x="1277" y="11277"/>
                      </a:lnTo>
                      <a:lnTo>
                        <a:pt x="855" y="11378"/>
                      </a:lnTo>
                      <a:lnTo>
                        <a:pt x="493" y="11448"/>
                      </a:lnTo>
                      <a:lnTo>
                        <a:pt x="232" y="11498"/>
                      </a:lnTo>
                      <a:lnTo>
                        <a:pt x="1" y="11528"/>
                      </a:lnTo>
                      <a:lnTo>
                        <a:pt x="292" y="13720"/>
                      </a:lnTo>
                      <a:lnTo>
                        <a:pt x="2333" y="17077"/>
                      </a:lnTo>
                      <a:lnTo>
                        <a:pt x="5539" y="28012"/>
                      </a:lnTo>
                      <a:lnTo>
                        <a:pt x="8604" y="27871"/>
                      </a:lnTo>
                      <a:lnTo>
                        <a:pt x="8373" y="27238"/>
                      </a:lnTo>
                      <a:lnTo>
                        <a:pt x="8112" y="26544"/>
                      </a:lnTo>
                      <a:lnTo>
                        <a:pt x="7770" y="25680"/>
                      </a:lnTo>
                      <a:lnTo>
                        <a:pt x="7569" y="25208"/>
                      </a:lnTo>
                      <a:lnTo>
                        <a:pt x="7348" y="24705"/>
                      </a:lnTo>
                      <a:lnTo>
                        <a:pt x="7127" y="24193"/>
                      </a:lnTo>
                      <a:lnTo>
                        <a:pt x="6886" y="23680"/>
                      </a:lnTo>
                      <a:lnTo>
                        <a:pt x="6634" y="23177"/>
                      </a:lnTo>
                      <a:lnTo>
                        <a:pt x="6373" y="22675"/>
                      </a:lnTo>
                      <a:lnTo>
                        <a:pt x="6102" y="22192"/>
                      </a:lnTo>
                      <a:lnTo>
                        <a:pt x="5830" y="21740"/>
                      </a:lnTo>
                      <a:lnTo>
                        <a:pt x="5700" y="21519"/>
                      </a:lnTo>
                      <a:lnTo>
                        <a:pt x="5579" y="21298"/>
                      </a:lnTo>
                      <a:lnTo>
                        <a:pt x="5458" y="21067"/>
                      </a:lnTo>
                      <a:lnTo>
                        <a:pt x="5348" y="20826"/>
                      </a:lnTo>
                      <a:lnTo>
                        <a:pt x="5237" y="20594"/>
                      </a:lnTo>
                      <a:lnTo>
                        <a:pt x="5147" y="20353"/>
                      </a:lnTo>
                      <a:lnTo>
                        <a:pt x="5056" y="20112"/>
                      </a:lnTo>
                      <a:lnTo>
                        <a:pt x="4966" y="19871"/>
                      </a:lnTo>
                      <a:lnTo>
                        <a:pt x="4815" y="19388"/>
                      </a:lnTo>
                      <a:lnTo>
                        <a:pt x="4685" y="18916"/>
                      </a:lnTo>
                      <a:lnTo>
                        <a:pt x="4574" y="18454"/>
                      </a:lnTo>
                      <a:lnTo>
                        <a:pt x="4483" y="18021"/>
                      </a:lnTo>
                      <a:lnTo>
                        <a:pt x="4413" y="17609"/>
                      </a:lnTo>
                      <a:lnTo>
                        <a:pt x="4353" y="17237"/>
                      </a:lnTo>
                      <a:lnTo>
                        <a:pt x="4303" y="16906"/>
                      </a:lnTo>
                      <a:lnTo>
                        <a:pt x="4272" y="16614"/>
                      </a:lnTo>
                      <a:lnTo>
                        <a:pt x="4242" y="16202"/>
                      </a:lnTo>
                      <a:lnTo>
                        <a:pt x="4232" y="16051"/>
                      </a:lnTo>
                      <a:lnTo>
                        <a:pt x="4473" y="16202"/>
                      </a:lnTo>
                      <a:lnTo>
                        <a:pt x="5328" y="16705"/>
                      </a:lnTo>
                      <a:lnTo>
                        <a:pt x="6936" y="17649"/>
                      </a:lnTo>
                      <a:lnTo>
                        <a:pt x="9479" y="19117"/>
                      </a:lnTo>
                      <a:lnTo>
                        <a:pt x="9670" y="19227"/>
                      </a:lnTo>
                      <a:lnTo>
                        <a:pt x="9851" y="19348"/>
                      </a:lnTo>
                      <a:lnTo>
                        <a:pt x="10021" y="19459"/>
                      </a:lnTo>
                      <a:lnTo>
                        <a:pt x="10192" y="19589"/>
                      </a:lnTo>
                      <a:lnTo>
                        <a:pt x="10353" y="19710"/>
                      </a:lnTo>
                      <a:lnTo>
                        <a:pt x="10504" y="19841"/>
                      </a:lnTo>
                      <a:lnTo>
                        <a:pt x="10655" y="19971"/>
                      </a:lnTo>
                      <a:lnTo>
                        <a:pt x="10795" y="20112"/>
                      </a:lnTo>
                      <a:lnTo>
                        <a:pt x="10936" y="20253"/>
                      </a:lnTo>
                      <a:lnTo>
                        <a:pt x="11067" y="20393"/>
                      </a:lnTo>
                      <a:lnTo>
                        <a:pt x="11308" y="20685"/>
                      </a:lnTo>
                      <a:lnTo>
                        <a:pt x="11529" y="20976"/>
                      </a:lnTo>
                      <a:lnTo>
                        <a:pt x="11730" y="21288"/>
                      </a:lnTo>
                      <a:lnTo>
                        <a:pt x="11911" y="21599"/>
                      </a:lnTo>
                      <a:lnTo>
                        <a:pt x="12072" y="21911"/>
                      </a:lnTo>
                      <a:lnTo>
                        <a:pt x="12213" y="22223"/>
                      </a:lnTo>
                      <a:lnTo>
                        <a:pt x="12333" y="22544"/>
                      </a:lnTo>
                      <a:lnTo>
                        <a:pt x="12444" y="22856"/>
                      </a:lnTo>
                      <a:lnTo>
                        <a:pt x="12544" y="23167"/>
                      </a:lnTo>
                      <a:lnTo>
                        <a:pt x="12625" y="23479"/>
                      </a:lnTo>
                      <a:lnTo>
                        <a:pt x="12695" y="23780"/>
                      </a:lnTo>
                      <a:lnTo>
                        <a:pt x="12745" y="24082"/>
                      </a:lnTo>
                      <a:lnTo>
                        <a:pt x="12796" y="24373"/>
                      </a:lnTo>
                      <a:lnTo>
                        <a:pt x="12826" y="24645"/>
                      </a:lnTo>
                      <a:lnTo>
                        <a:pt x="12856" y="24916"/>
                      </a:lnTo>
                      <a:lnTo>
                        <a:pt x="12866" y="25167"/>
                      </a:lnTo>
                      <a:lnTo>
                        <a:pt x="12876" y="25409"/>
                      </a:lnTo>
                      <a:lnTo>
                        <a:pt x="12886" y="25841"/>
                      </a:lnTo>
                      <a:lnTo>
                        <a:pt x="12876" y="26203"/>
                      </a:lnTo>
                      <a:lnTo>
                        <a:pt x="12856" y="26474"/>
                      </a:lnTo>
                      <a:lnTo>
                        <a:pt x="12836" y="26705"/>
                      </a:lnTo>
                      <a:lnTo>
                        <a:pt x="14876" y="27580"/>
                      </a:lnTo>
                      <a:lnTo>
                        <a:pt x="14906" y="27519"/>
                      </a:lnTo>
                      <a:lnTo>
                        <a:pt x="14987" y="27338"/>
                      </a:lnTo>
                      <a:lnTo>
                        <a:pt x="15037" y="27198"/>
                      </a:lnTo>
                      <a:lnTo>
                        <a:pt x="15087" y="27037"/>
                      </a:lnTo>
                      <a:lnTo>
                        <a:pt x="15137" y="26846"/>
                      </a:lnTo>
                      <a:lnTo>
                        <a:pt x="15188" y="26625"/>
                      </a:lnTo>
                      <a:lnTo>
                        <a:pt x="15238" y="26384"/>
                      </a:lnTo>
                      <a:lnTo>
                        <a:pt x="15268" y="26112"/>
                      </a:lnTo>
                      <a:lnTo>
                        <a:pt x="15298" y="25811"/>
                      </a:lnTo>
                      <a:lnTo>
                        <a:pt x="15308" y="25489"/>
                      </a:lnTo>
                      <a:lnTo>
                        <a:pt x="15308" y="25137"/>
                      </a:lnTo>
                      <a:lnTo>
                        <a:pt x="15288" y="24755"/>
                      </a:lnTo>
                      <a:lnTo>
                        <a:pt x="15238" y="24353"/>
                      </a:lnTo>
                      <a:lnTo>
                        <a:pt x="15167" y="23931"/>
                      </a:lnTo>
                      <a:lnTo>
                        <a:pt x="15127" y="23720"/>
                      </a:lnTo>
                      <a:lnTo>
                        <a:pt x="15067" y="23509"/>
                      </a:lnTo>
                      <a:lnTo>
                        <a:pt x="15007" y="23308"/>
                      </a:lnTo>
                      <a:lnTo>
                        <a:pt x="14926" y="23117"/>
                      </a:lnTo>
                      <a:lnTo>
                        <a:pt x="14846" y="22926"/>
                      </a:lnTo>
                      <a:lnTo>
                        <a:pt x="14755" y="22745"/>
                      </a:lnTo>
                      <a:lnTo>
                        <a:pt x="14665" y="22564"/>
                      </a:lnTo>
                      <a:lnTo>
                        <a:pt x="14554" y="22393"/>
                      </a:lnTo>
                      <a:lnTo>
                        <a:pt x="14444" y="22223"/>
                      </a:lnTo>
                      <a:lnTo>
                        <a:pt x="14333" y="22062"/>
                      </a:lnTo>
                      <a:lnTo>
                        <a:pt x="14213" y="21901"/>
                      </a:lnTo>
                      <a:lnTo>
                        <a:pt x="14082" y="21750"/>
                      </a:lnTo>
                      <a:lnTo>
                        <a:pt x="13821" y="21449"/>
                      </a:lnTo>
                      <a:lnTo>
                        <a:pt x="13549" y="21157"/>
                      </a:lnTo>
                      <a:lnTo>
                        <a:pt x="13268" y="20876"/>
                      </a:lnTo>
                      <a:lnTo>
                        <a:pt x="12976" y="20594"/>
                      </a:lnTo>
                      <a:lnTo>
                        <a:pt x="12404" y="20032"/>
                      </a:lnTo>
                      <a:lnTo>
                        <a:pt x="12122" y="19750"/>
                      </a:lnTo>
                      <a:lnTo>
                        <a:pt x="11861" y="19449"/>
                      </a:lnTo>
                      <a:lnTo>
                        <a:pt x="11610" y="19147"/>
                      </a:lnTo>
                      <a:lnTo>
                        <a:pt x="11489" y="18986"/>
                      </a:lnTo>
                      <a:lnTo>
                        <a:pt x="11378" y="18825"/>
                      </a:lnTo>
                      <a:lnTo>
                        <a:pt x="11258" y="18655"/>
                      </a:lnTo>
                      <a:lnTo>
                        <a:pt x="11117" y="18484"/>
                      </a:lnTo>
                      <a:lnTo>
                        <a:pt x="10946" y="18313"/>
                      </a:lnTo>
                      <a:lnTo>
                        <a:pt x="10765" y="18132"/>
                      </a:lnTo>
                      <a:lnTo>
                        <a:pt x="10564" y="17941"/>
                      </a:lnTo>
                      <a:lnTo>
                        <a:pt x="10353" y="17760"/>
                      </a:lnTo>
                      <a:lnTo>
                        <a:pt x="10122" y="17569"/>
                      </a:lnTo>
                      <a:lnTo>
                        <a:pt x="9881" y="17378"/>
                      </a:lnTo>
                      <a:lnTo>
                        <a:pt x="9368" y="16996"/>
                      </a:lnTo>
                      <a:lnTo>
                        <a:pt x="8835" y="16624"/>
                      </a:lnTo>
                      <a:lnTo>
                        <a:pt x="8283" y="16262"/>
                      </a:lnTo>
                      <a:lnTo>
                        <a:pt x="7730" y="15911"/>
                      </a:lnTo>
                      <a:lnTo>
                        <a:pt x="7187" y="15579"/>
                      </a:lnTo>
                      <a:lnTo>
                        <a:pt x="6685" y="15267"/>
                      </a:lnTo>
                      <a:lnTo>
                        <a:pt x="5800" y="14765"/>
                      </a:lnTo>
                      <a:lnTo>
                        <a:pt x="5187" y="14423"/>
                      </a:lnTo>
                      <a:lnTo>
                        <a:pt x="4956" y="14303"/>
                      </a:lnTo>
                      <a:lnTo>
                        <a:pt x="4956" y="14303"/>
                      </a:lnTo>
                      <a:lnTo>
                        <a:pt x="5358" y="14313"/>
                      </a:lnTo>
                      <a:lnTo>
                        <a:pt x="5800" y="14323"/>
                      </a:lnTo>
                      <a:lnTo>
                        <a:pt x="6383" y="14323"/>
                      </a:lnTo>
                      <a:lnTo>
                        <a:pt x="7056" y="14292"/>
                      </a:lnTo>
                      <a:lnTo>
                        <a:pt x="7418" y="14272"/>
                      </a:lnTo>
                      <a:lnTo>
                        <a:pt x="7790" y="14242"/>
                      </a:lnTo>
                      <a:lnTo>
                        <a:pt x="8172" y="14202"/>
                      </a:lnTo>
                      <a:lnTo>
                        <a:pt x="8564" y="14152"/>
                      </a:lnTo>
                      <a:lnTo>
                        <a:pt x="8946" y="14081"/>
                      </a:lnTo>
                      <a:lnTo>
                        <a:pt x="9338" y="14011"/>
                      </a:lnTo>
                      <a:lnTo>
                        <a:pt x="9529" y="13961"/>
                      </a:lnTo>
                      <a:lnTo>
                        <a:pt x="9740" y="13900"/>
                      </a:lnTo>
                      <a:lnTo>
                        <a:pt x="9971" y="13820"/>
                      </a:lnTo>
                      <a:lnTo>
                        <a:pt x="10202" y="13730"/>
                      </a:lnTo>
                      <a:lnTo>
                        <a:pt x="10444" y="13629"/>
                      </a:lnTo>
                      <a:lnTo>
                        <a:pt x="10695" y="13519"/>
                      </a:lnTo>
                      <a:lnTo>
                        <a:pt x="11218" y="13267"/>
                      </a:lnTo>
                      <a:lnTo>
                        <a:pt x="11760" y="12986"/>
                      </a:lnTo>
                      <a:lnTo>
                        <a:pt x="12323" y="12684"/>
                      </a:lnTo>
                      <a:lnTo>
                        <a:pt x="12896" y="12363"/>
                      </a:lnTo>
                      <a:lnTo>
                        <a:pt x="13459" y="12041"/>
                      </a:lnTo>
                      <a:lnTo>
                        <a:pt x="14544" y="11398"/>
                      </a:lnTo>
                      <a:lnTo>
                        <a:pt x="15529" y="10805"/>
                      </a:lnTo>
                      <a:lnTo>
                        <a:pt x="15962" y="10564"/>
                      </a:lnTo>
                      <a:lnTo>
                        <a:pt x="16343" y="10353"/>
                      </a:lnTo>
                      <a:lnTo>
                        <a:pt x="16665" y="10182"/>
                      </a:lnTo>
                      <a:lnTo>
                        <a:pt x="16806" y="10121"/>
                      </a:lnTo>
                      <a:lnTo>
                        <a:pt x="16916" y="10071"/>
                      </a:lnTo>
                      <a:lnTo>
                        <a:pt x="17027" y="10031"/>
                      </a:lnTo>
                      <a:lnTo>
                        <a:pt x="17137" y="9981"/>
                      </a:lnTo>
                      <a:lnTo>
                        <a:pt x="17238" y="9920"/>
                      </a:lnTo>
                      <a:lnTo>
                        <a:pt x="17338" y="9860"/>
                      </a:lnTo>
                      <a:lnTo>
                        <a:pt x="17519" y="9729"/>
                      </a:lnTo>
                      <a:lnTo>
                        <a:pt x="17700" y="9579"/>
                      </a:lnTo>
                      <a:lnTo>
                        <a:pt x="17851" y="9408"/>
                      </a:lnTo>
                      <a:lnTo>
                        <a:pt x="17992" y="9237"/>
                      </a:lnTo>
                      <a:lnTo>
                        <a:pt x="18102" y="9046"/>
                      </a:lnTo>
                      <a:lnTo>
                        <a:pt x="18193" y="8845"/>
                      </a:lnTo>
                      <a:lnTo>
                        <a:pt x="18233" y="8744"/>
                      </a:lnTo>
                      <a:lnTo>
                        <a:pt x="18263" y="8644"/>
                      </a:lnTo>
                      <a:lnTo>
                        <a:pt x="18293" y="8543"/>
                      </a:lnTo>
                      <a:lnTo>
                        <a:pt x="18313" y="8443"/>
                      </a:lnTo>
                      <a:lnTo>
                        <a:pt x="18323" y="8342"/>
                      </a:lnTo>
                      <a:lnTo>
                        <a:pt x="18323" y="8242"/>
                      </a:lnTo>
                      <a:lnTo>
                        <a:pt x="18323" y="8141"/>
                      </a:lnTo>
                      <a:lnTo>
                        <a:pt x="18313" y="8041"/>
                      </a:lnTo>
                      <a:lnTo>
                        <a:pt x="18303" y="7940"/>
                      </a:lnTo>
                      <a:lnTo>
                        <a:pt x="18273" y="7840"/>
                      </a:lnTo>
                      <a:lnTo>
                        <a:pt x="18243" y="7749"/>
                      </a:lnTo>
                      <a:lnTo>
                        <a:pt x="18193" y="7649"/>
                      </a:lnTo>
                      <a:lnTo>
                        <a:pt x="18143" y="7558"/>
                      </a:lnTo>
                      <a:lnTo>
                        <a:pt x="18092" y="7468"/>
                      </a:lnTo>
                      <a:lnTo>
                        <a:pt x="18022" y="7388"/>
                      </a:lnTo>
                      <a:lnTo>
                        <a:pt x="17942" y="7297"/>
                      </a:lnTo>
                      <a:lnTo>
                        <a:pt x="17861" y="7217"/>
                      </a:lnTo>
                      <a:lnTo>
                        <a:pt x="17771" y="7146"/>
                      </a:lnTo>
                      <a:lnTo>
                        <a:pt x="17680" y="7086"/>
                      </a:lnTo>
                      <a:lnTo>
                        <a:pt x="17580" y="7036"/>
                      </a:lnTo>
                      <a:lnTo>
                        <a:pt x="17479" y="6986"/>
                      </a:lnTo>
                      <a:lnTo>
                        <a:pt x="17379" y="6945"/>
                      </a:lnTo>
                      <a:lnTo>
                        <a:pt x="17268" y="6915"/>
                      </a:lnTo>
                      <a:lnTo>
                        <a:pt x="17168" y="6885"/>
                      </a:lnTo>
                      <a:lnTo>
                        <a:pt x="16946" y="6845"/>
                      </a:lnTo>
                      <a:lnTo>
                        <a:pt x="16725" y="6825"/>
                      </a:lnTo>
                      <a:lnTo>
                        <a:pt x="16514" y="6815"/>
                      </a:lnTo>
                      <a:lnTo>
                        <a:pt x="16303" y="6825"/>
                      </a:lnTo>
                      <a:lnTo>
                        <a:pt x="16102" y="6845"/>
                      </a:lnTo>
                      <a:lnTo>
                        <a:pt x="15921" y="6865"/>
                      </a:lnTo>
                      <a:lnTo>
                        <a:pt x="15750" y="6895"/>
                      </a:lnTo>
                      <a:lnTo>
                        <a:pt x="15600" y="6925"/>
                      </a:lnTo>
                      <a:lnTo>
                        <a:pt x="15389" y="6986"/>
                      </a:lnTo>
                      <a:lnTo>
                        <a:pt x="15318" y="7006"/>
                      </a:lnTo>
                      <a:lnTo>
                        <a:pt x="15147" y="7187"/>
                      </a:lnTo>
                      <a:lnTo>
                        <a:pt x="14665" y="7669"/>
                      </a:lnTo>
                      <a:lnTo>
                        <a:pt x="13951" y="8373"/>
                      </a:lnTo>
                      <a:lnTo>
                        <a:pt x="13519" y="8775"/>
                      </a:lnTo>
                      <a:lnTo>
                        <a:pt x="13057" y="9217"/>
                      </a:lnTo>
                      <a:lnTo>
                        <a:pt x="12564" y="9669"/>
                      </a:lnTo>
                      <a:lnTo>
                        <a:pt x="12052" y="10121"/>
                      </a:lnTo>
                      <a:lnTo>
                        <a:pt x="11529" y="10574"/>
                      </a:lnTo>
                      <a:lnTo>
                        <a:pt x="11006" y="11006"/>
                      </a:lnTo>
                      <a:lnTo>
                        <a:pt x="10484" y="11418"/>
                      </a:lnTo>
                      <a:lnTo>
                        <a:pt x="9981" y="11800"/>
                      </a:lnTo>
                      <a:lnTo>
                        <a:pt x="9740" y="11971"/>
                      </a:lnTo>
                      <a:lnTo>
                        <a:pt x="9499" y="12132"/>
                      </a:lnTo>
                      <a:lnTo>
                        <a:pt x="9268" y="12272"/>
                      </a:lnTo>
                      <a:lnTo>
                        <a:pt x="9047" y="12403"/>
                      </a:lnTo>
                      <a:lnTo>
                        <a:pt x="8825" y="12513"/>
                      </a:lnTo>
                      <a:lnTo>
                        <a:pt x="8604" y="12614"/>
                      </a:lnTo>
                      <a:lnTo>
                        <a:pt x="8393" y="12684"/>
                      </a:lnTo>
                      <a:lnTo>
                        <a:pt x="8172" y="12735"/>
                      </a:lnTo>
                      <a:lnTo>
                        <a:pt x="7961" y="12775"/>
                      </a:lnTo>
                      <a:lnTo>
                        <a:pt x="7750" y="12795"/>
                      </a:lnTo>
                      <a:lnTo>
                        <a:pt x="7539" y="12805"/>
                      </a:lnTo>
                      <a:lnTo>
                        <a:pt x="7328" y="12795"/>
                      </a:lnTo>
                      <a:lnTo>
                        <a:pt x="7127" y="12785"/>
                      </a:lnTo>
                      <a:lnTo>
                        <a:pt x="6926" y="12755"/>
                      </a:lnTo>
                      <a:lnTo>
                        <a:pt x="6735" y="12704"/>
                      </a:lnTo>
                      <a:lnTo>
                        <a:pt x="6544" y="12654"/>
                      </a:lnTo>
                      <a:lnTo>
                        <a:pt x="6353" y="12604"/>
                      </a:lnTo>
                      <a:lnTo>
                        <a:pt x="6172" y="12534"/>
                      </a:lnTo>
                      <a:lnTo>
                        <a:pt x="6001" y="12463"/>
                      </a:lnTo>
                      <a:lnTo>
                        <a:pt x="5830" y="12383"/>
                      </a:lnTo>
                      <a:lnTo>
                        <a:pt x="5669" y="12302"/>
                      </a:lnTo>
                      <a:lnTo>
                        <a:pt x="5519" y="12222"/>
                      </a:lnTo>
                      <a:lnTo>
                        <a:pt x="5237" y="12051"/>
                      </a:lnTo>
                      <a:lnTo>
                        <a:pt x="4986" y="11880"/>
                      </a:lnTo>
                      <a:lnTo>
                        <a:pt x="4775" y="11730"/>
                      </a:lnTo>
                      <a:lnTo>
                        <a:pt x="4604" y="11589"/>
                      </a:lnTo>
                      <a:lnTo>
                        <a:pt x="4483" y="11478"/>
                      </a:lnTo>
                      <a:lnTo>
                        <a:pt x="4373" y="11388"/>
                      </a:lnTo>
                      <a:lnTo>
                        <a:pt x="4996" y="10966"/>
                      </a:lnTo>
                      <a:lnTo>
                        <a:pt x="5730" y="10463"/>
                      </a:lnTo>
                      <a:lnTo>
                        <a:pt x="6705" y="9780"/>
                      </a:lnTo>
                      <a:lnTo>
                        <a:pt x="6845" y="9679"/>
                      </a:lnTo>
                      <a:lnTo>
                        <a:pt x="6986" y="9559"/>
                      </a:lnTo>
                      <a:lnTo>
                        <a:pt x="7127" y="9438"/>
                      </a:lnTo>
                      <a:lnTo>
                        <a:pt x="7268" y="9307"/>
                      </a:lnTo>
                      <a:lnTo>
                        <a:pt x="7559" y="9006"/>
                      </a:lnTo>
                      <a:lnTo>
                        <a:pt x="7851" y="8684"/>
                      </a:lnTo>
                      <a:lnTo>
                        <a:pt x="8132" y="8342"/>
                      </a:lnTo>
                      <a:lnTo>
                        <a:pt x="8413" y="7991"/>
                      </a:lnTo>
                      <a:lnTo>
                        <a:pt x="8675" y="7639"/>
                      </a:lnTo>
                      <a:lnTo>
                        <a:pt x="8936" y="7277"/>
                      </a:lnTo>
                      <a:lnTo>
                        <a:pt x="9167" y="6935"/>
                      </a:lnTo>
                      <a:lnTo>
                        <a:pt x="9388" y="6614"/>
                      </a:lnTo>
                      <a:lnTo>
                        <a:pt x="9750" y="6061"/>
                      </a:lnTo>
                      <a:lnTo>
                        <a:pt x="9981" y="5689"/>
                      </a:lnTo>
                      <a:lnTo>
                        <a:pt x="10062" y="5548"/>
                      </a:lnTo>
                      <a:lnTo>
                        <a:pt x="10182" y="5387"/>
                      </a:lnTo>
                      <a:lnTo>
                        <a:pt x="10494" y="4955"/>
                      </a:lnTo>
                      <a:lnTo>
                        <a:pt x="10926" y="4322"/>
                      </a:lnTo>
                      <a:lnTo>
                        <a:pt x="11167" y="3950"/>
                      </a:lnTo>
                      <a:lnTo>
                        <a:pt x="11419" y="3558"/>
                      </a:lnTo>
                      <a:lnTo>
                        <a:pt x="11660" y="3146"/>
                      </a:lnTo>
                      <a:lnTo>
                        <a:pt x="11891" y="2734"/>
                      </a:lnTo>
                      <a:lnTo>
                        <a:pt x="12102" y="2322"/>
                      </a:lnTo>
                      <a:lnTo>
                        <a:pt x="12192" y="2121"/>
                      </a:lnTo>
                      <a:lnTo>
                        <a:pt x="12283" y="1920"/>
                      </a:lnTo>
                      <a:lnTo>
                        <a:pt x="12353" y="1719"/>
                      </a:lnTo>
                      <a:lnTo>
                        <a:pt x="12424" y="1538"/>
                      </a:lnTo>
                      <a:lnTo>
                        <a:pt x="12484" y="1347"/>
                      </a:lnTo>
                      <a:lnTo>
                        <a:pt x="12524" y="1176"/>
                      </a:lnTo>
                      <a:lnTo>
                        <a:pt x="12554" y="1015"/>
                      </a:lnTo>
                      <a:lnTo>
                        <a:pt x="12564" y="865"/>
                      </a:lnTo>
                      <a:lnTo>
                        <a:pt x="12564" y="714"/>
                      </a:lnTo>
                      <a:lnTo>
                        <a:pt x="12544" y="583"/>
                      </a:lnTo>
                      <a:lnTo>
                        <a:pt x="12514" y="473"/>
                      </a:lnTo>
                      <a:lnTo>
                        <a:pt x="12464" y="372"/>
                      </a:lnTo>
                      <a:lnTo>
                        <a:pt x="12414" y="282"/>
                      </a:lnTo>
                      <a:lnTo>
                        <a:pt x="12343" y="211"/>
                      </a:lnTo>
                      <a:lnTo>
                        <a:pt x="12273" y="151"/>
                      </a:lnTo>
                      <a:lnTo>
                        <a:pt x="12192" y="101"/>
                      </a:lnTo>
                      <a:lnTo>
                        <a:pt x="12102" y="60"/>
                      </a:lnTo>
                      <a:lnTo>
                        <a:pt x="12012" y="30"/>
                      </a:lnTo>
                      <a:lnTo>
                        <a:pt x="11911" y="20"/>
                      </a:lnTo>
                      <a:lnTo>
                        <a:pt x="11811" y="10"/>
                      </a:lnTo>
                      <a:lnTo>
                        <a:pt x="11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103" name="Groupe 102">
            <a:extLst>
              <a:ext uri="{FF2B5EF4-FFF2-40B4-BE49-F238E27FC236}">
                <a16:creationId xmlns:a16="http://schemas.microsoft.com/office/drawing/2014/main" id="{6BA530F8-79B1-D411-6B05-1267927155F4}"/>
              </a:ext>
            </a:extLst>
          </p:cNvPr>
          <p:cNvGrpSpPr/>
          <p:nvPr/>
        </p:nvGrpSpPr>
        <p:grpSpPr>
          <a:xfrm>
            <a:off x="658035" y="951907"/>
            <a:ext cx="1329261" cy="1229701"/>
            <a:chOff x="658035" y="951907"/>
            <a:chExt cx="1329261" cy="1229701"/>
          </a:xfrm>
        </p:grpSpPr>
        <p:sp>
          <p:nvSpPr>
            <p:cNvPr id="60" name="Google Shape;60;p16"/>
            <p:cNvSpPr txBox="1"/>
            <p:nvPr/>
          </p:nvSpPr>
          <p:spPr>
            <a:xfrm>
              <a:off x="658035" y="1896373"/>
              <a:ext cx="1329261" cy="2852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DZ" sz="1800" b="1" dirty="0">
                  <a:solidFill>
                    <a:schemeClr val="bg1"/>
                  </a:solidFill>
                  <a:latin typeface="Fira Sans Extra Condensed"/>
                </a:rPr>
                <a:t>Introduction</a:t>
              </a:r>
              <a:endParaRPr sz="1800" b="1" dirty="0">
                <a:solidFill>
                  <a:schemeClr val="bg1"/>
                </a:solidFill>
                <a:latin typeface="Fira Sans Extra Condensed"/>
                <a:sym typeface="Fira Sans Extra Condensed"/>
              </a:endParaRPr>
            </a:p>
          </p:txBody>
        </p:sp>
        <p:grpSp>
          <p:nvGrpSpPr>
            <p:cNvPr id="6" name="Groupe 5">
              <a:extLst>
                <a:ext uri="{FF2B5EF4-FFF2-40B4-BE49-F238E27FC236}">
                  <a16:creationId xmlns:a16="http://schemas.microsoft.com/office/drawing/2014/main" id="{491E0DA7-5A77-0F67-A42D-66CB672C3C8F}"/>
                </a:ext>
              </a:extLst>
            </p:cNvPr>
            <p:cNvGrpSpPr/>
            <p:nvPr/>
          </p:nvGrpSpPr>
          <p:grpSpPr>
            <a:xfrm>
              <a:off x="803724" y="951907"/>
              <a:ext cx="969264" cy="944467"/>
              <a:chOff x="2916550" y="1007525"/>
              <a:chExt cx="1165500" cy="1165500"/>
            </a:xfrm>
          </p:grpSpPr>
          <p:sp>
            <p:nvSpPr>
              <p:cNvPr id="62" name="Google Shape;62;p16"/>
              <p:cNvSpPr/>
              <p:nvPr/>
            </p:nvSpPr>
            <p:spPr>
              <a:xfrm>
                <a:off x="2916550" y="1007525"/>
                <a:ext cx="1165500" cy="1165500"/>
              </a:xfrm>
              <a:prstGeom prst="ellipse">
                <a:avLst/>
              </a:prstGeom>
              <a:solidFill>
                <a:srgbClr val="8DA4B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2">
                <a:extLst>
                  <a:ext uri="{FF2B5EF4-FFF2-40B4-BE49-F238E27FC236}">
                    <a16:creationId xmlns:a16="http://schemas.microsoft.com/office/drawing/2014/main" id="{DCB82237-47C7-D3A2-8E54-C94D3C1B66C9}"/>
                  </a:ext>
                </a:extLst>
              </p:cNvPr>
              <p:cNvPicPr>
                <a:picLocks noChangeAspect="1"/>
              </p:cNvPicPr>
              <p:nvPr/>
            </p:nvPicPr>
            <p:blipFill>
              <a:blip r:embed="rId5"/>
              <a:stretch>
                <a:fillRect/>
              </a:stretch>
            </p:blipFill>
            <p:spPr>
              <a:xfrm>
                <a:off x="3128140" y="1196531"/>
                <a:ext cx="770647" cy="770647"/>
              </a:xfrm>
              <a:prstGeom prst="rect">
                <a:avLst/>
              </a:prstGeom>
            </p:spPr>
          </p:pic>
        </p:grpSp>
      </p:grpSp>
      <p:grpSp>
        <p:nvGrpSpPr>
          <p:cNvPr id="105" name="Groupe 104">
            <a:extLst>
              <a:ext uri="{FF2B5EF4-FFF2-40B4-BE49-F238E27FC236}">
                <a16:creationId xmlns:a16="http://schemas.microsoft.com/office/drawing/2014/main" id="{4C7330AE-5AF2-74FF-E38E-DBE32C939ACC}"/>
              </a:ext>
            </a:extLst>
          </p:cNvPr>
          <p:cNvGrpSpPr/>
          <p:nvPr/>
        </p:nvGrpSpPr>
        <p:grpSpPr>
          <a:xfrm>
            <a:off x="231648" y="2231456"/>
            <a:ext cx="2518540" cy="1186556"/>
            <a:chOff x="231648" y="2231456"/>
            <a:chExt cx="2518540" cy="1186556"/>
          </a:xfrm>
        </p:grpSpPr>
        <p:sp>
          <p:nvSpPr>
            <p:cNvPr id="65" name="Google Shape;65;p16"/>
            <p:cNvSpPr txBox="1"/>
            <p:nvPr/>
          </p:nvSpPr>
          <p:spPr>
            <a:xfrm>
              <a:off x="231648" y="3175660"/>
              <a:ext cx="2518540" cy="2423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DZ" sz="1800" b="1" dirty="0">
                  <a:solidFill>
                    <a:schemeClr val="bg1"/>
                  </a:solidFill>
                  <a:latin typeface="Fira Sans Extra Condensed"/>
                </a:rPr>
                <a:t>Historique &amp; Définition</a:t>
              </a:r>
              <a:endParaRPr sz="1800" b="1" dirty="0">
                <a:solidFill>
                  <a:schemeClr val="bg1"/>
                </a:solidFill>
                <a:latin typeface="Fira Sans Extra Condensed"/>
                <a:sym typeface="Fira Sans Extra Condensed"/>
              </a:endParaRPr>
            </a:p>
          </p:txBody>
        </p:sp>
        <p:grpSp>
          <p:nvGrpSpPr>
            <p:cNvPr id="7" name="Groupe 6">
              <a:extLst>
                <a:ext uri="{FF2B5EF4-FFF2-40B4-BE49-F238E27FC236}">
                  <a16:creationId xmlns:a16="http://schemas.microsoft.com/office/drawing/2014/main" id="{755EDACC-B404-77C7-CC0D-F08169392B55}"/>
                </a:ext>
              </a:extLst>
            </p:cNvPr>
            <p:cNvGrpSpPr/>
            <p:nvPr/>
          </p:nvGrpSpPr>
          <p:grpSpPr>
            <a:xfrm>
              <a:off x="803774" y="2231456"/>
              <a:ext cx="969264" cy="944467"/>
              <a:chOff x="2916600" y="2287074"/>
              <a:chExt cx="1165500" cy="1165500"/>
            </a:xfrm>
          </p:grpSpPr>
          <p:sp>
            <p:nvSpPr>
              <p:cNvPr id="70" name="Google Shape;70;p16"/>
              <p:cNvSpPr/>
              <p:nvPr/>
            </p:nvSpPr>
            <p:spPr>
              <a:xfrm>
                <a:off x="2916600" y="2287074"/>
                <a:ext cx="1165500" cy="1165500"/>
              </a:xfrm>
              <a:prstGeom prst="ellipse">
                <a:avLst/>
              </a:prstGeom>
              <a:solidFill>
                <a:srgbClr val="2F809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age 4">
                <a:extLst>
                  <a:ext uri="{FF2B5EF4-FFF2-40B4-BE49-F238E27FC236}">
                    <a16:creationId xmlns:a16="http://schemas.microsoft.com/office/drawing/2014/main" id="{17F64B66-E525-ED2D-8B1E-65A4529DC4B3}"/>
                  </a:ext>
                </a:extLst>
              </p:cNvPr>
              <p:cNvPicPr>
                <a:picLocks noChangeAspect="1"/>
              </p:cNvPicPr>
              <p:nvPr/>
            </p:nvPicPr>
            <p:blipFill>
              <a:blip r:embed="rId6"/>
              <a:stretch>
                <a:fillRect/>
              </a:stretch>
            </p:blipFill>
            <p:spPr>
              <a:xfrm>
                <a:off x="3131500" y="2481039"/>
                <a:ext cx="773261" cy="773261"/>
              </a:xfrm>
              <a:prstGeom prst="rect">
                <a:avLst/>
              </a:prstGeom>
            </p:spPr>
          </p:pic>
        </p:grpSp>
      </p:grpSp>
      <p:grpSp>
        <p:nvGrpSpPr>
          <p:cNvPr id="107" name="Groupe 106">
            <a:extLst>
              <a:ext uri="{FF2B5EF4-FFF2-40B4-BE49-F238E27FC236}">
                <a16:creationId xmlns:a16="http://schemas.microsoft.com/office/drawing/2014/main" id="{F360159D-7300-24BE-9F76-C6830852251E}"/>
              </a:ext>
            </a:extLst>
          </p:cNvPr>
          <p:cNvGrpSpPr/>
          <p:nvPr/>
        </p:nvGrpSpPr>
        <p:grpSpPr>
          <a:xfrm>
            <a:off x="3803352" y="952717"/>
            <a:ext cx="2061000" cy="1253873"/>
            <a:chOff x="3803352" y="952717"/>
            <a:chExt cx="2061000" cy="1253873"/>
          </a:xfrm>
        </p:grpSpPr>
        <p:sp>
          <p:nvSpPr>
            <p:cNvPr id="57" name="Google Shape;57;p16"/>
            <p:cNvSpPr txBox="1"/>
            <p:nvPr/>
          </p:nvSpPr>
          <p:spPr>
            <a:xfrm>
              <a:off x="3803352" y="1932690"/>
              <a:ext cx="2061000" cy="273900"/>
            </a:xfrm>
            <a:prstGeom prst="rect">
              <a:avLst/>
            </a:prstGeom>
            <a:noFill/>
            <a:ln>
              <a:noFill/>
            </a:ln>
          </p:spPr>
          <p:txBody>
            <a:bodyPr spcFirstLastPara="1" wrap="square" lIns="91425" tIns="91425" rIns="91425" bIns="91425" anchor="ctr" anchorCtr="0">
              <a:noAutofit/>
            </a:bodyPr>
            <a:lstStyle/>
            <a:p>
              <a:pPr lvl="0">
                <a:lnSpc>
                  <a:spcPct val="107000"/>
                </a:lnSpc>
                <a:spcAft>
                  <a:spcPts val="800"/>
                </a:spcAft>
              </a:pPr>
              <a:r>
                <a:rPr lang="fr-DZ" sz="1800" b="1" dirty="0">
                  <a:solidFill>
                    <a:schemeClr val="bg1"/>
                  </a:solidFill>
                  <a:latin typeface="Fira Sans Extra Condensed"/>
                </a:rPr>
                <a:t>Apprentissage</a:t>
              </a:r>
              <a:endParaRPr lang="fr-CA" sz="1800" b="1" dirty="0">
                <a:solidFill>
                  <a:schemeClr val="bg1"/>
                </a:solidFill>
                <a:latin typeface="Fira Sans Extra Condensed"/>
              </a:endParaRPr>
            </a:p>
          </p:txBody>
        </p:sp>
        <p:grpSp>
          <p:nvGrpSpPr>
            <p:cNvPr id="20" name="Groupe 19">
              <a:extLst>
                <a:ext uri="{FF2B5EF4-FFF2-40B4-BE49-F238E27FC236}">
                  <a16:creationId xmlns:a16="http://schemas.microsoft.com/office/drawing/2014/main" id="{F3673F70-79CC-25C2-8A8B-6D35FBA9980A}"/>
                </a:ext>
              </a:extLst>
            </p:cNvPr>
            <p:cNvGrpSpPr/>
            <p:nvPr/>
          </p:nvGrpSpPr>
          <p:grpSpPr>
            <a:xfrm>
              <a:off x="3973582" y="952717"/>
              <a:ext cx="969264" cy="956658"/>
              <a:chOff x="5118926" y="1007576"/>
              <a:chExt cx="1097122" cy="1165498"/>
            </a:xfrm>
          </p:grpSpPr>
          <p:sp>
            <p:nvSpPr>
              <p:cNvPr id="63" name="Google Shape;63;p16"/>
              <p:cNvSpPr/>
              <p:nvPr/>
            </p:nvSpPr>
            <p:spPr>
              <a:xfrm>
                <a:off x="5118926" y="1007576"/>
                <a:ext cx="1097122" cy="1165498"/>
              </a:xfrm>
              <a:prstGeom prst="ellipse">
                <a:avLst/>
              </a:prstGeom>
              <a:solidFill>
                <a:srgbClr val="419AB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Image 9">
                <a:extLst>
                  <a:ext uri="{FF2B5EF4-FFF2-40B4-BE49-F238E27FC236}">
                    <a16:creationId xmlns:a16="http://schemas.microsoft.com/office/drawing/2014/main" id="{AF952E15-4C62-C515-3AE3-30EE506DED42}"/>
                  </a:ext>
                </a:extLst>
              </p:cNvPr>
              <p:cNvPicPr>
                <a:picLocks noChangeAspect="1"/>
              </p:cNvPicPr>
              <p:nvPr/>
            </p:nvPicPr>
            <p:blipFill>
              <a:blip r:embed="rId7"/>
              <a:stretch>
                <a:fillRect/>
              </a:stretch>
            </p:blipFill>
            <p:spPr>
              <a:xfrm>
                <a:off x="5417973" y="1207383"/>
                <a:ext cx="632909" cy="632909"/>
              </a:xfrm>
              <a:prstGeom prst="rect">
                <a:avLst/>
              </a:prstGeom>
            </p:spPr>
          </p:pic>
        </p:grpSp>
      </p:grpSp>
      <p:grpSp>
        <p:nvGrpSpPr>
          <p:cNvPr id="108" name="Groupe 107">
            <a:extLst>
              <a:ext uri="{FF2B5EF4-FFF2-40B4-BE49-F238E27FC236}">
                <a16:creationId xmlns:a16="http://schemas.microsoft.com/office/drawing/2014/main" id="{6300FEEF-0E80-BCAC-47F5-05B5EAE7CD33}"/>
              </a:ext>
            </a:extLst>
          </p:cNvPr>
          <p:cNvGrpSpPr/>
          <p:nvPr/>
        </p:nvGrpSpPr>
        <p:grpSpPr>
          <a:xfrm>
            <a:off x="2645111" y="2232216"/>
            <a:ext cx="3656371" cy="1196260"/>
            <a:chOff x="2645111" y="2232216"/>
            <a:chExt cx="3656371" cy="1196260"/>
          </a:xfrm>
        </p:grpSpPr>
        <p:sp>
          <p:nvSpPr>
            <p:cNvPr id="68" name="Google Shape;68;p16"/>
            <p:cNvSpPr txBox="1"/>
            <p:nvPr/>
          </p:nvSpPr>
          <p:spPr>
            <a:xfrm>
              <a:off x="2645111" y="3151276"/>
              <a:ext cx="3656371" cy="277200"/>
            </a:xfrm>
            <a:prstGeom prst="rect">
              <a:avLst/>
            </a:prstGeom>
            <a:noFill/>
            <a:ln>
              <a:noFill/>
            </a:ln>
          </p:spPr>
          <p:txBody>
            <a:bodyPr spcFirstLastPara="1" wrap="square" lIns="91425" tIns="91425" rIns="91425" bIns="91425" anchor="ctr" anchorCtr="0">
              <a:noAutofit/>
            </a:bodyPr>
            <a:lstStyle/>
            <a:p>
              <a:pPr algn="ctr"/>
              <a:r>
                <a:rPr lang="fr-CA" sz="1800" b="1" dirty="0">
                  <a:solidFill>
                    <a:schemeClr val="bg1"/>
                  </a:solidFill>
                  <a:latin typeface="Fira Sans Extra Condensed"/>
                  <a:sym typeface="Fira Sans Extra Condensed"/>
                </a:rPr>
                <a:t>S</a:t>
              </a:r>
              <a:r>
                <a:rPr lang="fr-DZ" sz="1800" b="1" dirty="0" err="1">
                  <a:solidFill>
                    <a:schemeClr val="bg1"/>
                  </a:solidFill>
                  <a:latin typeface="Fira Sans Extra Condensed"/>
                  <a:sym typeface="Fira Sans Extra Condensed"/>
                </a:rPr>
                <a:t>upervisé</a:t>
              </a:r>
              <a:r>
                <a:rPr lang="fr-DZ" sz="1800" b="1" dirty="0">
                  <a:solidFill>
                    <a:schemeClr val="bg1"/>
                  </a:solidFill>
                  <a:latin typeface="Fira Sans Extra Condensed"/>
                  <a:sym typeface="Fira Sans Extra Condensed"/>
                </a:rPr>
                <a:t> &amp; Non Supervisé</a:t>
              </a:r>
              <a:endParaRPr sz="1800" b="1" dirty="0">
                <a:solidFill>
                  <a:schemeClr val="bg1"/>
                </a:solidFill>
                <a:latin typeface="Fira Sans Extra Condensed"/>
                <a:sym typeface="Fira Sans Extra Condensed"/>
              </a:endParaRPr>
            </a:p>
          </p:txBody>
        </p:sp>
        <p:grpSp>
          <p:nvGrpSpPr>
            <p:cNvPr id="21" name="Groupe 20">
              <a:extLst>
                <a:ext uri="{FF2B5EF4-FFF2-40B4-BE49-F238E27FC236}">
                  <a16:creationId xmlns:a16="http://schemas.microsoft.com/office/drawing/2014/main" id="{47AB5492-F848-DD79-22CB-D99DFDDC0262}"/>
                </a:ext>
              </a:extLst>
            </p:cNvPr>
            <p:cNvGrpSpPr/>
            <p:nvPr/>
          </p:nvGrpSpPr>
          <p:grpSpPr>
            <a:xfrm>
              <a:off x="3973582" y="2232216"/>
              <a:ext cx="969264" cy="942926"/>
              <a:chOff x="5118926" y="2287075"/>
              <a:chExt cx="1097122" cy="1148769"/>
            </a:xfrm>
          </p:grpSpPr>
          <p:sp>
            <p:nvSpPr>
              <p:cNvPr id="71" name="Google Shape;71;p16"/>
              <p:cNvSpPr/>
              <p:nvPr/>
            </p:nvSpPr>
            <p:spPr>
              <a:xfrm>
                <a:off x="5118926" y="2287075"/>
                <a:ext cx="1097122" cy="1148769"/>
              </a:xfrm>
              <a:prstGeom prst="ellipse">
                <a:avLst/>
              </a:prstGeom>
              <a:solidFill>
                <a:srgbClr val="366D8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Image 11">
                <a:extLst>
                  <a:ext uri="{FF2B5EF4-FFF2-40B4-BE49-F238E27FC236}">
                    <a16:creationId xmlns:a16="http://schemas.microsoft.com/office/drawing/2014/main" id="{DCB1346D-2D02-BE43-6080-A083FB11A109}"/>
                  </a:ext>
                </a:extLst>
              </p:cNvPr>
              <p:cNvPicPr>
                <a:picLocks noChangeAspect="1"/>
              </p:cNvPicPr>
              <p:nvPr/>
            </p:nvPicPr>
            <p:blipFill>
              <a:blip r:embed="rId8"/>
              <a:stretch>
                <a:fillRect/>
              </a:stretch>
            </p:blipFill>
            <p:spPr>
              <a:xfrm>
                <a:off x="5352420" y="2446149"/>
                <a:ext cx="764014" cy="764014"/>
              </a:xfrm>
              <a:prstGeom prst="rect">
                <a:avLst/>
              </a:prstGeom>
            </p:spPr>
          </p:pic>
        </p:grpSp>
      </p:grpSp>
      <p:grpSp>
        <p:nvGrpSpPr>
          <p:cNvPr id="109" name="Groupe 108">
            <a:extLst>
              <a:ext uri="{FF2B5EF4-FFF2-40B4-BE49-F238E27FC236}">
                <a16:creationId xmlns:a16="http://schemas.microsoft.com/office/drawing/2014/main" id="{6FD50EB3-0D37-CFBA-9454-283E579C8612}"/>
              </a:ext>
            </a:extLst>
          </p:cNvPr>
          <p:cNvGrpSpPr/>
          <p:nvPr/>
        </p:nvGrpSpPr>
        <p:grpSpPr>
          <a:xfrm>
            <a:off x="3221312" y="3511714"/>
            <a:ext cx="2865672" cy="1362474"/>
            <a:chOff x="3221312" y="3511714"/>
            <a:chExt cx="2865672" cy="1362474"/>
          </a:xfrm>
        </p:grpSpPr>
        <p:sp>
          <p:nvSpPr>
            <p:cNvPr id="76" name="Google Shape;76;p16"/>
            <p:cNvSpPr txBox="1"/>
            <p:nvPr/>
          </p:nvSpPr>
          <p:spPr>
            <a:xfrm>
              <a:off x="3221312" y="4596988"/>
              <a:ext cx="2865672" cy="277200"/>
            </a:xfrm>
            <a:prstGeom prst="rect">
              <a:avLst/>
            </a:prstGeom>
            <a:noFill/>
            <a:ln>
              <a:noFill/>
            </a:ln>
          </p:spPr>
          <p:txBody>
            <a:bodyPr spcFirstLastPara="1" wrap="square" lIns="91425" tIns="91425" rIns="91425" bIns="91425" anchor="ctr" anchorCtr="0">
              <a:noAutofit/>
            </a:bodyPr>
            <a:lstStyle/>
            <a:p>
              <a:r>
                <a:rPr lang="fr-DZ" sz="1800" b="1" dirty="0">
                  <a:solidFill>
                    <a:schemeClr val="bg1"/>
                  </a:solidFill>
                  <a:latin typeface="Fira Sans Extra Condensed"/>
                </a:rPr>
                <a:t>Principe &amp; Fonctionnement</a:t>
              </a:r>
              <a:endParaRPr lang="fr-CA" sz="1800" b="1" dirty="0">
                <a:solidFill>
                  <a:schemeClr val="bg1"/>
                </a:solidFill>
                <a:latin typeface="Fira Sans Extra Condensed"/>
              </a:endParaRPr>
            </a:p>
            <a:p>
              <a:pPr marL="0" lvl="0" indent="0" algn="r" rtl="0">
                <a:spcBef>
                  <a:spcPts val="0"/>
                </a:spcBef>
                <a:spcAft>
                  <a:spcPts val="0"/>
                </a:spcAft>
                <a:buNone/>
              </a:pPr>
              <a:endParaRPr sz="1800" b="1" dirty="0">
                <a:solidFill>
                  <a:schemeClr val="bg1"/>
                </a:solidFill>
                <a:latin typeface="Fira Sans Extra Condensed"/>
                <a:sym typeface="Fira Sans Extra Condensed"/>
              </a:endParaRPr>
            </a:p>
          </p:txBody>
        </p:sp>
        <p:grpSp>
          <p:nvGrpSpPr>
            <p:cNvPr id="22" name="Groupe 21">
              <a:extLst>
                <a:ext uri="{FF2B5EF4-FFF2-40B4-BE49-F238E27FC236}">
                  <a16:creationId xmlns:a16="http://schemas.microsoft.com/office/drawing/2014/main" id="{619A04BC-2BA1-FCB7-B6CC-64361628C9EA}"/>
                </a:ext>
              </a:extLst>
            </p:cNvPr>
            <p:cNvGrpSpPr/>
            <p:nvPr/>
          </p:nvGrpSpPr>
          <p:grpSpPr>
            <a:xfrm>
              <a:off x="3973580" y="3511714"/>
              <a:ext cx="1029673" cy="956659"/>
              <a:chOff x="5118925" y="3566573"/>
              <a:chExt cx="1165500" cy="1165500"/>
            </a:xfrm>
          </p:grpSpPr>
          <p:sp>
            <p:nvSpPr>
              <p:cNvPr id="79" name="Google Shape;79;p16"/>
              <p:cNvSpPr/>
              <p:nvPr/>
            </p:nvSpPr>
            <p:spPr>
              <a:xfrm>
                <a:off x="5118925" y="3566573"/>
                <a:ext cx="1165500" cy="1165500"/>
              </a:xfrm>
              <a:prstGeom prst="ellipse">
                <a:avLst/>
              </a:prstGeom>
              <a:solidFill>
                <a:srgbClr val="61C5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Image 13">
                <a:extLst>
                  <a:ext uri="{FF2B5EF4-FFF2-40B4-BE49-F238E27FC236}">
                    <a16:creationId xmlns:a16="http://schemas.microsoft.com/office/drawing/2014/main" id="{B42EFFE4-2296-3C47-1BEF-4F261025A688}"/>
                  </a:ext>
                </a:extLst>
              </p:cNvPr>
              <p:cNvPicPr>
                <a:picLocks noChangeAspect="1"/>
              </p:cNvPicPr>
              <p:nvPr/>
            </p:nvPicPr>
            <p:blipFill>
              <a:blip r:embed="rId9"/>
              <a:stretch>
                <a:fillRect/>
              </a:stretch>
            </p:blipFill>
            <p:spPr>
              <a:xfrm>
                <a:off x="5405781" y="3802963"/>
                <a:ext cx="684250" cy="684250"/>
              </a:xfrm>
              <a:prstGeom prst="rect">
                <a:avLst/>
              </a:prstGeom>
            </p:spPr>
          </p:pic>
        </p:grpSp>
      </p:grpSp>
      <p:grpSp>
        <p:nvGrpSpPr>
          <p:cNvPr id="114" name="Groupe 113">
            <a:extLst>
              <a:ext uri="{FF2B5EF4-FFF2-40B4-BE49-F238E27FC236}">
                <a16:creationId xmlns:a16="http://schemas.microsoft.com/office/drawing/2014/main" id="{82AE8D6A-6661-4228-82D8-AC204D503B51}"/>
              </a:ext>
            </a:extLst>
          </p:cNvPr>
          <p:cNvGrpSpPr/>
          <p:nvPr/>
        </p:nvGrpSpPr>
        <p:grpSpPr>
          <a:xfrm>
            <a:off x="7110984" y="2219265"/>
            <a:ext cx="1228344" cy="1268765"/>
            <a:chOff x="7110984" y="2219265"/>
            <a:chExt cx="1228344" cy="1268765"/>
          </a:xfrm>
        </p:grpSpPr>
        <p:grpSp>
          <p:nvGrpSpPr>
            <p:cNvPr id="111" name="Groupe 110">
              <a:extLst>
                <a:ext uri="{FF2B5EF4-FFF2-40B4-BE49-F238E27FC236}">
                  <a16:creationId xmlns:a16="http://schemas.microsoft.com/office/drawing/2014/main" id="{87E4B277-E947-27E4-C8F1-D2796B616F69}"/>
                </a:ext>
              </a:extLst>
            </p:cNvPr>
            <p:cNvGrpSpPr/>
            <p:nvPr/>
          </p:nvGrpSpPr>
          <p:grpSpPr>
            <a:xfrm>
              <a:off x="7110984" y="2219265"/>
              <a:ext cx="1228344" cy="1268765"/>
              <a:chOff x="7110984" y="2219265"/>
              <a:chExt cx="1228344" cy="1268765"/>
            </a:xfrm>
          </p:grpSpPr>
          <p:sp>
            <p:nvSpPr>
              <p:cNvPr id="30" name="Google Shape;71;p16">
                <a:extLst>
                  <a:ext uri="{FF2B5EF4-FFF2-40B4-BE49-F238E27FC236}">
                    <a16:creationId xmlns:a16="http://schemas.microsoft.com/office/drawing/2014/main" id="{70626FF6-FFE4-750E-23C2-EE0E3BB535AA}"/>
                  </a:ext>
                </a:extLst>
              </p:cNvPr>
              <p:cNvSpPr/>
              <p:nvPr/>
            </p:nvSpPr>
            <p:spPr>
              <a:xfrm>
                <a:off x="7208729" y="2219265"/>
                <a:ext cx="969264" cy="942926"/>
              </a:xfrm>
              <a:prstGeom prst="ellipse">
                <a:avLst/>
              </a:prstGeom>
              <a:solidFill>
                <a:srgbClr val="366D8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ZoneTexte 36">
                <a:extLst>
                  <a:ext uri="{FF2B5EF4-FFF2-40B4-BE49-F238E27FC236}">
                    <a16:creationId xmlns:a16="http://schemas.microsoft.com/office/drawing/2014/main" id="{F5A03334-CCE3-8932-E7F3-1601A81D34FF}"/>
                  </a:ext>
                </a:extLst>
              </p:cNvPr>
              <p:cNvSpPr txBox="1"/>
              <p:nvPr/>
            </p:nvSpPr>
            <p:spPr>
              <a:xfrm>
                <a:off x="7110984" y="3112221"/>
                <a:ext cx="1228344" cy="375809"/>
              </a:xfrm>
              <a:prstGeom prst="rect">
                <a:avLst/>
              </a:prstGeom>
              <a:noFill/>
            </p:spPr>
            <p:txBody>
              <a:bodyPr wrap="square">
                <a:spAutoFit/>
              </a:bodyPr>
              <a:lstStyle/>
              <a:p>
                <a:pPr lvl="0">
                  <a:lnSpc>
                    <a:spcPct val="107000"/>
                  </a:lnSpc>
                  <a:spcAft>
                    <a:spcPts val="800"/>
                  </a:spcAft>
                </a:pPr>
                <a:r>
                  <a:rPr lang="fr-DZ" sz="1800" b="1" dirty="0">
                    <a:solidFill>
                      <a:schemeClr val="bg1"/>
                    </a:solidFill>
                    <a:latin typeface="Fira Sans Extra Condensed"/>
                  </a:rPr>
                  <a:t>Simulation </a:t>
                </a:r>
                <a:endParaRPr lang="fr-CA" sz="1800" b="1" dirty="0">
                  <a:solidFill>
                    <a:schemeClr val="bg1"/>
                  </a:solidFill>
                  <a:latin typeface="Fira Sans Extra Condensed"/>
                </a:endParaRPr>
              </a:p>
            </p:txBody>
          </p:sp>
        </p:grpSp>
        <p:pic>
          <p:nvPicPr>
            <p:cNvPr id="41" name="Image 40">
              <a:extLst>
                <a:ext uri="{FF2B5EF4-FFF2-40B4-BE49-F238E27FC236}">
                  <a16:creationId xmlns:a16="http://schemas.microsoft.com/office/drawing/2014/main" id="{D58B9D1C-8992-1FB7-A457-FEC0F41CD8E3}"/>
                </a:ext>
              </a:extLst>
            </p:cNvPr>
            <p:cNvPicPr>
              <a:picLocks noChangeAspect="1"/>
            </p:cNvPicPr>
            <p:nvPr/>
          </p:nvPicPr>
          <p:blipFill>
            <a:blip r:embed="rId10"/>
            <a:stretch>
              <a:fillRect/>
            </a:stretch>
          </p:blipFill>
          <p:spPr>
            <a:xfrm>
              <a:off x="7424866" y="2388052"/>
              <a:ext cx="602508" cy="602508"/>
            </a:xfrm>
            <a:prstGeom prst="rect">
              <a:avLst/>
            </a:prstGeom>
          </p:spPr>
        </p:pic>
      </p:grpSp>
      <p:grpSp>
        <p:nvGrpSpPr>
          <p:cNvPr id="116" name="Groupe 115">
            <a:extLst>
              <a:ext uri="{FF2B5EF4-FFF2-40B4-BE49-F238E27FC236}">
                <a16:creationId xmlns:a16="http://schemas.microsoft.com/office/drawing/2014/main" id="{B7CEED7D-ED13-31B6-6F73-2A7AAD28F18D}"/>
              </a:ext>
            </a:extLst>
          </p:cNvPr>
          <p:cNvGrpSpPr/>
          <p:nvPr/>
        </p:nvGrpSpPr>
        <p:grpSpPr>
          <a:xfrm>
            <a:off x="6641520" y="945795"/>
            <a:ext cx="2538360" cy="1251855"/>
            <a:chOff x="6710010" y="939766"/>
            <a:chExt cx="2538360" cy="1251855"/>
          </a:xfrm>
        </p:grpSpPr>
        <p:grpSp>
          <p:nvGrpSpPr>
            <p:cNvPr id="110" name="Groupe 109">
              <a:extLst>
                <a:ext uri="{FF2B5EF4-FFF2-40B4-BE49-F238E27FC236}">
                  <a16:creationId xmlns:a16="http://schemas.microsoft.com/office/drawing/2014/main" id="{01E8604F-9D22-67DC-557A-DD21D6A23811}"/>
                </a:ext>
              </a:extLst>
            </p:cNvPr>
            <p:cNvGrpSpPr/>
            <p:nvPr/>
          </p:nvGrpSpPr>
          <p:grpSpPr>
            <a:xfrm>
              <a:off x="6710010" y="939766"/>
              <a:ext cx="2538360" cy="1251855"/>
              <a:chOff x="6710010" y="939766"/>
              <a:chExt cx="2538360" cy="1251855"/>
            </a:xfrm>
          </p:grpSpPr>
          <p:sp>
            <p:nvSpPr>
              <p:cNvPr id="32" name="Google Shape;63;p16">
                <a:extLst>
                  <a:ext uri="{FF2B5EF4-FFF2-40B4-BE49-F238E27FC236}">
                    <a16:creationId xmlns:a16="http://schemas.microsoft.com/office/drawing/2014/main" id="{410C5B45-C887-0CB5-B80E-C84F1FC080CC}"/>
                  </a:ext>
                </a:extLst>
              </p:cNvPr>
              <p:cNvSpPr/>
              <p:nvPr/>
            </p:nvSpPr>
            <p:spPr>
              <a:xfrm>
                <a:off x="7208729" y="939766"/>
                <a:ext cx="969264" cy="956658"/>
              </a:xfrm>
              <a:prstGeom prst="ellipse">
                <a:avLst/>
              </a:prstGeom>
              <a:solidFill>
                <a:srgbClr val="419AB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ZoneTexte 34">
                <a:extLst>
                  <a:ext uri="{FF2B5EF4-FFF2-40B4-BE49-F238E27FC236}">
                    <a16:creationId xmlns:a16="http://schemas.microsoft.com/office/drawing/2014/main" id="{C4A7351B-7344-321C-0686-85F70FB79A4C}"/>
                  </a:ext>
                </a:extLst>
              </p:cNvPr>
              <p:cNvSpPr txBox="1"/>
              <p:nvPr/>
            </p:nvSpPr>
            <p:spPr>
              <a:xfrm>
                <a:off x="6710010" y="1822289"/>
                <a:ext cx="2538360" cy="369332"/>
              </a:xfrm>
              <a:prstGeom prst="rect">
                <a:avLst/>
              </a:prstGeom>
              <a:noFill/>
            </p:spPr>
            <p:txBody>
              <a:bodyPr wrap="square">
                <a:spAutoFit/>
              </a:bodyPr>
              <a:lstStyle/>
              <a:p>
                <a:r>
                  <a:rPr lang="fr-DZ" sz="1800" b="1" dirty="0">
                    <a:solidFill>
                      <a:schemeClr val="bg1"/>
                    </a:solidFill>
                    <a:latin typeface="Fira Sans Extra Condensed"/>
                  </a:rPr>
                  <a:t>Exemples d'applications </a:t>
                </a:r>
                <a:endParaRPr lang="fr-CA" sz="1800" b="1" dirty="0">
                  <a:solidFill>
                    <a:schemeClr val="bg1"/>
                  </a:solidFill>
                  <a:latin typeface="Fira Sans Extra Condensed"/>
                </a:endParaRPr>
              </a:p>
            </p:txBody>
          </p:sp>
        </p:grpSp>
        <p:pic>
          <p:nvPicPr>
            <p:cNvPr id="43" name="Image 42">
              <a:extLst>
                <a:ext uri="{FF2B5EF4-FFF2-40B4-BE49-F238E27FC236}">
                  <a16:creationId xmlns:a16="http://schemas.microsoft.com/office/drawing/2014/main" id="{3F026152-B598-96F2-0BF9-80F213B20F7C}"/>
                </a:ext>
              </a:extLst>
            </p:cNvPr>
            <p:cNvPicPr>
              <a:picLocks noChangeAspect="1"/>
            </p:cNvPicPr>
            <p:nvPr/>
          </p:nvPicPr>
          <p:blipFill>
            <a:blip r:embed="rId11"/>
            <a:stretch>
              <a:fillRect/>
            </a:stretch>
          </p:blipFill>
          <p:spPr>
            <a:xfrm>
              <a:off x="7377066" y="1098127"/>
              <a:ext cx="674692" cy="674692"/>
            </a:xfrm>
            <a:prstGeom prst="rect">
              <a:avLst/>
            </a:prstGeom>
          </p:spPr>
        </p:pic>
      </p:grpSp>
      <p:grpSp>
        <p:nvGrpSpPr>
          <p:cNvPr id="113" name="Groupe 112">
            <a:extLst>
              <a:ext uri="{FF2B5EF4-FFF2-40B4-BE49-F238E27FC236}">
                <a16:creationId xmlns:a16="http://schemas.microsoft.com/office/drawing/2014/main" id="{C4B2A60C-9F40-A705-9E38-7AB70B75CFB1}"/>
              </a:ext>
            </a:extLst>
          </p:cNvPr>
          <p:cNvGrpSpPr/>
          <p:nvPr/>
        </p:nvGrpSpPr>
        <p:grpSpPr>
          <a:xfrm>
            <a:off x="7129124" y="3498763"/>
            <a:ext cx="1289304" cy="1280409"/>
            <a:chOff x="7129124" y="3498763"/>
            <a:chExt cx="1289304" cy="1280409"/>
          </a:xfrm>
        </p:grpSpPr>
        <p:grpSp>
          <p:nvGrpSpPr>
            <p:cNvPr id="112" name="Groupe 111">
              <a:extLst>
                <a:ext uri="{FF2B5EF4-FFF2-40B4-BE49-F238E27FC236}">
                  <a16:creationId xmlns:a16="http://schemas.microsoft.com/office/drawing/2014/main" id="{5AEAEC00-78EF-D4B5-5547-7520005D1957}"/>
                </a:ext>
              </a:extLst>
            </p:cNvPr>
            <p:cNvGrpSpPr/>
            <p:nvPr/>
          </p:nvGrpSpPr>
          <p:grpSpPr>
            <a:xfrm>
              <a:off x="7129124" y="3498763"/>
              <a:ext cx="1289304" cy="1280409"/>
              <a:chOff x="7129124" y="3498763"/>
              <a:chExt cx="1289304" cy="1280409"/>
            </a:xfrm>
          </p:grpSpPr>
          <p:sp>
            <p:nvSpPr>
              <p:cNvPr id="28" name="Google Shape;79;p16">
                <a:extLst>
                  <a:ext uri="{FF2B5EF4-FFF2-40B4-BE49-F238E27FC236}">
                    <a16:creationId xmlns:a16="http://schemas.microsoft.com/office/drawing/2014/main" id="{43A1ACF4-9494-A781-C3FE-AD416D577764}"/>
                  </a:ext>
                </a:extLst>
              </p:cNvPr>
              <p:cNvSpPr/>
              <p:nvPr/>
            </p:nvSpPr>
            <p:spPr>
              <a:xfrm>
                <a:off x="7208727" y="3498763"/>
                <a:ext cx="1029673" cy="956659"/>
              </a:xfrm>
              <a:prstGeom prst="ellipse">
                <a:avLst/>
              </a:prstGeom>
              <a:solidFill>
                <a:srgbClr val="61C5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ZoneTexte 38">
                <a:extLst>
                  <a:ext uri="{FF2B5EF4-FFF2-40B4-BE49-F238E27FC236}">
                    <a16:creationId xmlns:a16="http://schemas.microsoft.com/office/drawing/2014/main" id="{97A2140E-BB92-17B7-659A-14CB3F8CB2A6}"/>
                  </a:ext>
                </a:extLst>
              </p:cNvPr>
              <p:cNvSpPr txBox="1"/>
              <p:nvPr/>
            </p:nvSpPr>
            <p:spPr>
              <a:xfrm>
                <a:off x="7129124" y="4403363"/>
                <a:ext cx="1289304" cy="375809"/>
              </a:xfrm>
              <a:prstGeom prst="rect">
                <a:avLst/>
              </a:prstGeom>
              <a:noFill/>
            </p:spPr>
            <p:txBody>
              <a:bodyPr wrap="square">
                <a:spAutoFit/>
              </a:bodyPr>
              <a:lstStyle/>
              <a:p>
                <a:pPr lvl="0" rtl="0">
                  <a:lnSpc>
                    <a:spcPct val="107000"/>
                  </a:lnSpc>
                  <a:spcAft>
                    <a:spcPts val="800"/>
                  </a:spcAft>
                </a:pPr>
                <a:r>
                  <a:rPr lang="fr-DZ" sz="1800" b="1" dirty="0">
                    <a:solidFill>
                      <a:schemeClr val="bg1"/>
                    </a:solidFill>
                    <a:latin typeface="Fira Sans Extra Condensed"/>
                  </a:rPr>
                  <a:t>Conclusion</a:t>
                </a:r>
                <a:endParaRPr lang="fr-CA" sz="1800" b="1" dirty="0">
                  <a:solidFill>
                    <a:schemeClr val="bg1"/>
                  </a:solidFill>
                  <a:latin typeface="Fira Sans Extra Condensed"/>
                </a:endParaRPr>
              </a:p>
            </p:txBody>
          </p:sp>
        </p:grpSp>
        <p:pic>
          <p:nvPicPr>
            <p:cNvPr id="45" name="Image 44">
              <a:extLst>
                <a:ext uri="{FF2B5EF4-FFF2-40B4-BE49-F238E27FC236}">
                  <a16:creationId xmlns:a16="http://schemas.microsoft.com/office/drawing/2014/main" id="{47E3EDEA-2676-1A22-01E6-B0BEFB24EACA}"/>
                </a:ext>
              </a:extLst>
            </p:cNvPr>
            <p:cNvPicPr>
              <a:picLocks noChangeAspect="1"/>
            </p:cNvPicPr>
            <p:nvPr/>
          </p:nvPicPr>
          <p:blipFill>
            <a:blip r:embed="rId12"/>
            <a:stretch>
              <a:fillRect/>
            </a:stretch>
          </p:blipFill>
          <p:spPr>
            <a:xfrm>
              <a:off x="7364873" y="3607179"/>
              <a:ext cx="727775" cy="727775"/>
            </a:xfrm>
            <a:prstGeom prst="rect">
              <a:avLst/>
            </a:prstGeom>
          </p:spPr>
        </p:pic>
      </p:grpSp>
      <p:sp>
        <p:nvSpPr>
          <p:cNvPr id="2" name="Google Shape;860;p19">
            <a:extLst>
              <a:ext uri="{FF2B5EF4-FFF2-40B4-BE49-F238E27FC236}">
                <a16:creationId xmlns:a16="http://schemas.microsoft.com/office/drawing/2014/main" id="{C8D242C0-9FE6-D5CF-9505-2CF55A960824}"/>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2</a:t>
            </a:fld>
            <a:endParaRPr lang="e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500"/>
                                        <p:tgtEl>
                                          <p:spTgt spid="1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3" name="Google Shape;860;p19">
            <a:extLst>
              <a:ext uri="{FF2B5EF4-FFF2-40B4-BE49-F238E27FC236}">
                <a16:creationId xmlns:a16="http://schemas.microsoft.com/office/drawing/2014/main" id="{3DA870D1-E541-C3BD-3CD6-EA1793323B7F}"/>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3</a:t>
            </a:fld>
            <a:endParaRPr lang="en" dirty="0">
              <a:solidFill>
                <a:schemeClr val="bg1"/>
              </a:solidFill>
            </a:endParaRPr>
          </a:p>
        </p:txBody>
      </p:sp>
      <p:pic>
        <p:nvPicPr>
          <p:cNvPr id="4" name="vlc-record-2023-01-27-01h32m12s-Qu’est-ce que l’intelligence artificielle -.mp4-">
            <a:hlinkClick r:id="" action="ppaction://media"/>
            <a:extLst>
              <a:ext uri="{FF2B5EF4-FFF2-40B4-BE49-F238E27FC236}">
                <a16:creationId xmlns:a16="http://schemas.microsoft.com/office/drawing/2014/main" id="{2679C3A9-2A41-8114-B44E-863850BAA7CC}"/>
              </a:ext>
            </a:extLst>
          </p:cNvPr>
          <p:cNvPicPr>
            <a:picLocks noChangeAspect="1"/>
          </p:cNvPicPr>
          <p:nvPr>
            <a:videoFile r:link="rId1"/>
            <p:extLst>
              <p:ext uri="{DAA4B4D4-6D71-4841-9C94-3DE7FCFB9230}">
                <p14:media xmlns:p14="http://schemas.microsoft.com/office/powerpoint/2010/main" r:embed="rId2">
                  <p14:trim end="725"/>
                </p14:media>
              </p:ext>
            </p:extLst>
          </p:nvPr>
        </p:nvPicPr>
        <p:blipFill>
          <a:blip r:embed="rId5"/>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13" name="Image 12">
            <a:extLst>
              <a:ext uri="{FF2B5EF4-FFF2-40B4-BE49-F238E27FC236}">
                <a16:creationId xmlns:a16="http://schemas.microsoft.com/office/drawing/2014/main" id="{63B61677-7727-955F-498B-C5AC75AB4C32}"/>
              </a:ext>
            </a:extLst>
          </p:cNvPr>
          <p:cNvPicPr>
            <a:picLocks noChangeAspect="1"/>
          </p:cNvPicPr>
          <p:nvPr/>
        </p:nvPicPr>
        <p:blipFill>
          <a:blip r:embed="rId3"/>
          <a:stretch>
            <a:fillRect/>
          </a:stretch>
        </p:blipFill>
        <p:spPr>
          <a:xfrm>
            <a:off x="0" y="-870111"/>
            <a:ext cx="9481351" cy="6883721"/>
          </a:xfrm>
          <a:prstGeom prst="rect">
            <a:avLst/>
          </a:prstGeom>
        </p:spPr>
      </p:pic>
      <p:pic>
        <p:nvPicPr>
          <p:cNvPr id="15" name="Image 14">
            <a:extLst>
              <a:ext uri="{FF2B5EF4-FFF2-40B4-BE49-F238E27FC236}">
                <a16:creationId xmlns:a16="http://schemas.microsoft.com/office/drawing/2014/main" id="{DD1800CD-4E7F-A87A-B537-2549439B23EE}"/>
              </a:ext>
            </a:extLst>
          </p:cNvPr>
          <p:cNvPicPr>
            <a:picLocks noChangeAspect="1"/>
          </p:cNvPicPr>
          <p:nvPr/>
        </p:nvPicPr>
        <p:blipFill rotWithShape="1">
          <a:blip r:embed="rId3"/>
          <a:srcRect r="63128" b="61799"/>
          <a:stretch/>
        </p:blipFill>
        <p:spPr>
          <a:xfrm>
            <a:off x="3103418" y="0"/>
            <a:ext cx="6142183" cy="4620104"/>
          </a:xfrm>
          <a:prstGeom prst="rect">
            <a:avLst/>
          </a:prstGeom>
        </p:spPr>
      </p:pic>
      <p:pic>
        <p:nvPicPr>
          <p:cNvPr id="14" name="Image 13">
            <a:extLst>
              <a:ext uri="{FF2B5EF4-FFF2-40B4-BE49-F238E27FC236}">
                <a16:creationId xmlns:a16="http://schemas.microsoft.com/office/drawing/2014/main" id="{399C7D75-3F6B-4C29-94D1-2FF797024227}"/>
              </a:ext>
            </a:extLst>
          </p:cNvPr>
          <p:cNvPicPr>
            <a:picLocks noChangeAspect="1"/>
          </p:cNvPicPr>
          <p:nvPr/>
        </p:nvPicPr>
        <p:blipFill rotWithShape="1">
          <a:blip r:embed="rId3"/>
          <a:srcRect l="33609" t="20959" r="5409" b="19467"/>
          <a:stretch/>
        </p:blipFill>
        <p:spPr>
          <a:xfrm>
            <a:off x="4239122" y="1220162"/>
            <a:ext cx="4022581" cy="2853076"/>
          </a:xfrm>
          <a:prstGeom prst="rect">
            <a:avLst/>
          </a:prstGeom>
        </p:spPr>
      </p:pic>
      <p:sp>
        <p:nvSpPr>
          <p:cNvPr id="2" name="ZoneTexte 1">
            <a:extLst>
              <a:ext uri="{FF2B5EF4-FFF2-40B4-BE49-F238E27FC236}">
                <a16:creationId xmlns:a16="http://schemas.microsoft.com/office/drawing/2014/main" id="{97FEFACE-C12A-2715-8C98-DE7389441DFE}"/>
              </a:ext>
            </a:extLst>
          </p:cNvPr>
          <p:cNvSpPr txBox="1"/>
          <p:nvPr/>
        </p:nvSpPr>
        <p:spPr>
          <a:xfrm>
            <a:off x="411236" y="3936551"/>
            <a:ext cx="2677503" cy="584775"/>
          </a:xfrm>
          <a:prstGeom prst="rect">
            <a:avLst/>
          </a:prstGeom>
          <a:solidFill>
            <a:srgbClr val="220267"/>
          </a:solidFill>
        </p:spPr>
        <p:txBody>
          <a:bodyPr wrap="square" rtlCol="0">
            <a:spAutoFit/>
          </a:bodyPr>
          <a:lstStyle/>
          <a:p>
            <a:r>
              <a:rPr lang="fr-DZ" sz="3200" b="1" dirty="0">
                <a:solidFill>
                  <a:schemeClr val="bg1"/>
                </a:solidFill>
                <a:latin typeface="Aharoni" panose="02010803020104030203" pitchFamily="2" charset="-79"/>
                <a:cs typeface="Aharoni" panose="02010803020104030203" pitchFamily="2" charset="-79"/>
              </a:rPr>
              <a:t>HISTORIQUE</a:t>
            </a:r>
            <a:endParaRPr lang="fr-CA" sz="1600" b="1" dirty="0">
              <a:solidFill>
                <a:schemeClr val="bg1"/>
              </a:solidFill>
              <a:latin typeface="Aharoni" panose="02010803020104030203" pitchFamily="2" charset="-79"/>
              <a:cs typeface="Aharoni" panose="02010803020104030203" pitchFamily="2" charset="-79"/>
            </a:endParaRPr>
          </a:p>
        </p:txBody>
      </p:sp>
      <p:sp>
        <p:nvSpPr>
          <p:cNvPr id="3" name="ZoneTexte 2">
            <a:extLst>
              <a:ext uri="{FF2B5EF4-FFF2-40B4-BE49-F238E27FC236}">
                <a16:creationId xmlns:a16="http://schemas.microsoft.com/office/drawing/2014/main" id="{5CF8F7CC-9BA2-42B6-C57A-D5A347EA5104}"/>
              </a:ext>
            </a:extLst>
          </p:cNvPr>
          <p:cNvSpPr txBox="1"/>
          <p:nvPr/>
        </p:nvSpPr>
        <p:spPr>
          <a:xfrm>
            <a:off x="398548" y="3469509"/>
            <a:ext cx="4552354" cy="584775"/>
          </a:xfrm>
          <a:prstGeom prst="rect">
            <a:avLst/>
          </a:prstGeom>
          <a:solidFill>
            <a:srgbClr val="220267"/>
          </a:solidFill>
        </p:spPr>
        <p:txBody>
          <a:bodyPr wrap="square" rtlCol="0">
            <a:spAutoFit/>
          </a:bodyPr>
          <a:lstStyle/>
          <a:p>
            <a:r>
              <a:rPr lang="fr-DZ" sz="3200" b="1" dirty="0">
                <a:ln w="19050">
                  <a:solidFill>
                    <a:schemeClr val="bg1"/>
                  </a:solidFill>
                </a:ln>
                <a:noFill/>
                <a:latin typeface="Aharoni" panose="02010803020104030203" pitchFamily="2" charset="-79"/>
                <a:cs typeface="Aharoni" panose="02010803020104030203" pitchFamily="2" charset="-79"/>
              </a:rPr>
              <a:t>RESEAU DE NEURONES</a:t>
            </a:r>
            <a:endParaRPr lang="fr-CA" sz="3200" b="1" dirty="0">
              <a:ln w="19050">
                <a:solidFill>
                  <a:schemeClr val="bg1"/>
                </a:solidFill>
              </a:ln>
              <a:noFill/>
              <a:latin typeface="Aharoni" panose="02010803020104030203" pitchFamily="2" charset="-79"/>
              <a:cs typeface="Aharoni" panose="02010803020104030203" pitchFamily="2" charset="-79"/>
            </a:endParaRPr>
          </a:p>
        </p:txBody>
      </p:sp>
      <p:sp>
        <p:nvSpPr>
          <p:cNvPr id="4" name="Google Shape;860;p19">
            <a:extLst>
              <a:ext uri="{FF2B5EF4-FFF2-40B4-BE49-F238E27FC236}">
                <a16:creationId xmlns:a16="http://schemas.microsoft.com/office/drawing/2014/main" id="{9CA6D315-9014-DEC1-94AB-7C3B0E4B5EE7}"/>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4</a:t>
            </a:fld>
            <a:endParaRPr lang="e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3.05556E-6 -0.06821 L 0.00243 0.07284 " pathEditMode="relative" rAng="0" ptsTypes="AA">
                                      <p:cBhvr>
                                        <p:cTn id="6" dur="1000" fill="hold"/>
                                        <p:tgtEl>
                                          <p:spTgt spid="14"/>
                                        </p:tgtEl>
                                        <p:attrNameLst>
                                          <p:attrName>ppt_x</p:attrName>
                                          <p:attrName>ppt_y</p:attrName>
                                        </p:attrNameLst>
                                      </p:cBhvr>
                                      <p:rCtr x="122"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9"/>
        <p:cNvGrpSpPr/>
        <p:nvPr/>
      </p:nvGrpSpPr>
      <p:grpSpPr>
        <a:xfrm>
          <a:off x="0" y="0"/>
          <a:ext cx="0" cy="0"/>
          <a:chOff x="0" y="0"/>
          <a:chExt cx="0" cy="0"/>
        </a:xfrm>
      </p:grpSpPr>
      <p:pic>
        <p:nvPicPr>
          <p:cNvPr id="227" name="Google Shape;227;p25"/>
          <p:cNvPicPr preferRelativeResize="0"/>
          <p:nvPr/>
        </p:nvPicPr>
        <p:blipFill rotWithShape="1">
          <a:blip r:embed="rId3">
            <a:alphaModFix/>
          </a:blip>
          <a:srcRect l="42779" t="6693" r="44094" b="81710"/>
          <a:stretch/>
        </p:blipFill>
        <p:spPr>
          <a:xfrm rot="10800000" flipH="1">
            <a:off x="8017014" y="4049925"/>
            <a:ext cx="574401" cy="507474"/>
          </a:xfrm>
          <a:prstGeom prst="rect">
            <a:avLst/>
          </a:prstGeom>
          <a:noFill/>
          <a:ln>
            <a:noFill/>
          </a:ln>
        </p:spPr>
      </p:pic>
      <p:pic>
        <p:nvPicPr>
          <p:cNvPr id="228" name="Google Shape;228;p25"/>
          <p:cNvPicPr preferRelativeResize="0"/>
          <p:nvPr/>
        </p:nvPicPr>
        <p:blipFill rotWithShape="1">
          <a:blip r:embed="rId3">
            <a:alphaModFix/>
          </a:blip>
          <a:srcRect l="50634" t="9752" r="43731" b="81493"/>
          <a:stretch/>
        </p:blipFill>
        <p:spPr>
          <a:xfrm rot="10800000" flipH="1">
            <a:off x="4444611" y="4546632"/>
            <a:ext cx="254775" cy="395850"/>
          </a:xfrm>
          <a:prstGeom prst="rect">
            <a:avLst/>
          </a:prstGeom>
          <a:noFill/>
          <a:ln>
            <a:noFill/>
          </a:ln>
        </p:spPr>
      </p:pic>
      <p:pic>
        <p:nvPicPr>
          <p:cNvPr id="229" name="Google Shape;229;p25"/>
          <p:cNvPicPr preferRelativeResize="0"/>
          <p:nvPr/>
        </p:nvPicPr>
        <p:blipFill rotWithShape="1">
          <a:blip r:embed="rId3">
            <a:alphaModFix/>
          </a:blip>
          <a:srcRect l="47142" t="6693" r="44094" b="81710"/>
          <a:stretch/>
        </p:blipFill>
        <p:spPr>
          <a:xfrm rot="10800000" flipH="1">
            <a:off x="8673110" y="1537410"/>
            <a:ext cx="383475" cy="507474"/>
          </a:xfrm>
          <a:prstGeom prst="rect">
            <a:avLst/>
          </a:prstGeom>
          <a:noFill/>
          <a:ln>
            <a:noFill/>
          </a:ln>
        </p:spPr>
      </p:pic>
      <p:sp>
        <p:nvSpPr>
          <p:cNvPr id="4" name="ZoneTexte 3">
            <a:extLst>
              <a:ext uri="{FF2B5EF4-FFF2-40B4-BE49-F238E27FC236}">
                <a16:creationId xmlns:a16="http://schemas.microsoft.com/office/drawing/2014/main" id="{5EEE1FBC-4521-81CB-1A7E-AE3C58E54BB4}"/>
              </a:ext>
            </a:extLst>
          </p:cNvPr>
          <p:cNvSpPr txBox="1"/>
          <p:nvPr/>
        </p:nvSpPr>
        <p:spPr>
          <a:xfrm>
            <a:off x="502467" y="906417"/>
            <a:ext cx="2677503" cy="584775"/>
          </a:xfrm>
          <a:prstGeom prst="rect">
            <a:avLst/>
          </a:prstGeom>
          <a:noFill/>
        </p:spPr>
        <p:txBody>
          <a:bodyPr wrap="square" rtlCol="0">
            <a:spAutoFit/>
          </a:bodyPr>
          <a:lstStyle/>
          <a:p>
            <a:r>
              <a:rPr lang="fr-DZ" sz="3200" b="1" dirty="0">
                <a:solidFill>
                  <a:schemeClr val="tx1"/>
                </a:solidFill>
                <a:latin typeface="Aharoni" panose="02010803020104030203" pitchFamily="2" charset="-79"/>
                <a:cs typeface="Aharoni" panose="02010803020104030203" pitchFamily="2" charset="-79"/>
              </a:rPr>
              <a:t>DEFINITION</a:t>
            </a:r>
            <a:endParaRPr lang="fr-CA" sz="1600" b="1" dirty="0">
              <a:solidFill>
                <a:schemeClr val="tx1"/>
              </a:solidFill>
              <a:latin typeface="Aharoni" panose="02010803020104030203" pitchFamily="2" charset="-79"/>
              <a:cs typeface="Aharoni" panose="02010803020104030203" pitchFamily="2" charset="-79"/>
            </a:endParaRPr>
          </a:p>
        </p:txBody>
      </p:sp>
      <p:sp>
        <p:nvSpPr>
          <p:cNvPr id="5" name="ZoneTexte 4">
            <a:extLst>
              <a:ext uri="{FF2B5EF4-FFF2-40B4-BE49-F238E27FC236}">
                <a16:creationId xmlns:a16="http://schemas.microsoft.com/office/drawing/2014/main" id="{2570239A-BF77-CDA4-7EBB-30E753F9A518}"/>
              </a:ext>
            </a:extLst>
          </p:cNvPr>
          <p:cNvSpPr txBox="1"/>
          <p:nvPr/>
        </p:nvSpPr>
        <p:spPr>
          <a:xfrm>
            <a:off x="502467" y="439375"/>
            <a:ext cx="4552354" cy="584775"/>
          </a:xfrm>
          <a:prstGeom prst="rect">
            <a:avLst/>
          </a:prstGeom>
          <a:noFill/>
        </p:spPr>
        <p:txBody>
          <a:bodyPr wrap="square" rtlCol="0">
            <a:spAutoFit/>
          </a:bodyPr>
          <a:lstStyle/>
          <a:p>
            <a:r>
              <a:rPr lang="fr-DZ" sz="3200" b="1" dirty="0">
                <a:ln w="19050">
                  <a:solidFill>
                    <a:schemeClr val="tx1"/>
                  </a:solidFill>
                </a:ln>
                <a:solidFill>
                  <a:schemeClr val="bg1"/>
                </a:solidFill>
                <a:latin typeface="Aharoni" panose="02010803020104030203" pitchFamily="2" charset="-79"/>
                <a:cs typeface="Aharoni" panose="02010803020104030203" pitchFamily="2" charset="-79"/>
              </a:rPr>
              <a:t>RESEAU DE NEURONES</a:t>
            </a:r>
            <a:endParaRPr lang="fr-CA" sz="3200" b="1" dirty="0">
              <a:ln w="19050">
                <a:solidFill>
                  <a:schemeClr val="tx1"/>
                </a:solidFill>
              </a:ln>
              <a:solidFill>
                <a:schemeClr val="bg1"/>
              </a:solidFill>
              <a:latin typeface="Aharoni" panose="02010803020104030203" pitchFamily="2" charset="-79"/>
              <a:cs typeface="Aharoni" panose="02010803020104030203" pitchFamily="2" charset="-79"/>
            </a:endParaRPr>
          </a:p>
        </p:txBody>
      </p:sp>
      <p:pic>
        <p:nvPicPr>
          <p:cNvPr id="6" name="Google Shape;227;p25">
            <a:extLst>
              <a:ext uri="{FF2B5EF4-FFF2-40B4-BE49-F238E27FC236}">
                <a16:creationId xmlns:a16="http://schemas.microsoft.com/office/drawing/2014/main" id="{7412FC14-3D14-7012-2F0C-902397E3BCFB}"/>
              </a:ext>
            </a:extLst>
          </p:cNvPr>
          <p:cNvPicPr preferRelativeResize="0"/>
          <p:nvPr/>
        </p:nvPicPr>
        <p:blipFill rotWithShape="1">
          <a:blip r:embed="rId3">
            <a:alphaModFix/>
          </a:blip>
          <a:srcRect l="42779" t="6693" r="44094" b="81710"/>
          <a:stretch/>
        </p:blipFill>
        <p:spPr>
          <a:xfrm rot="10800000" flipH="1">
            <a:off x="544445" y="4237083"/>
            <a:ext cx="574401" cy="507474"/>
          </a:xfrm>
          <a:prstGeom prst="rect">
            <a:avLst/>
          </a:prstGeom>
          <a:noFill/>
          <a:ln>
            <a:noFill/>
          </a:ln>
        </p:spPr>
      </p:pic>
      <p:pic>
        <p:nvPicPr>
          <p:cNvPr id="8" name="Google Shape;228;p25">
            <a:extLst>
              <a:ext uri="{FF2B5EF4-FFF2-40B4-BE49-F238E27FC236}">
                <a16:creationId xmlns:a16="http://schemas.microsoft.com/office/drawing/2014/main" id="{C358E8CC-2D55-EE79-6D8A-F068603BB3C7}"/>
              </a:ext>
            </a:extLst>
          </p:cNvPr>
          <p:cNvPicPr preferRelativeResize="0"/>
          <p:nvPr/>
        </p:nvPicPr>
        <p:blipFill rotWithShape="1">
          <a:blip r:embed="rId3">
            <a:alphaModFix/>
          </a:blip>
          <a:srcRect l="50634" t="9752" r="43731" b="81493"/>
          <a:stretch/>
        </p:blipFill>
        <p:spPr>
          <a:xfrm rot="10800000" flipH="1">
            <a:off x="4571999" y="1000879"/>
            <a:ext cx="254775" cy="395850"/>
          </a:xfrm>
          <a:prstGeom prst="rect">
            <a:avLst/>
          </a:prstGeom>
          <a:noFill/>
          <a:ln>
            <a:noFill/>
          </a:ln>
        </p:spPr>
      </p:pic>
      <p:pic>
        <p:nvPicPr>
          <p:cNvPr id="7" name="Graphique 6">
            <a:extLst>
              <a:ext uri="{FF2B5EF4-FFF2-40B4-BE49-F238E27FC236}">
                <a16:creationId xmlns:a16="http://schemas.microsoft.com/office/drawing/2014/main" id="{C4C6F60C-D7E9-2FA6-E8F0-F143EEEC97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7720" y="1585654"/>
            <a:ext cx="5588557" cy="2971746"/>
          </a:xfrm>
          <a:prstGeom prst="rect">
            <a:avLst/>
          </a:prstGeom>
        </p:spPr>
      </p:pic>
      <p:sp>
        <p:nvSpPr>
          <p:cNvPr id="2" name="Google Shape;860;p19">
            <a:extLst>
              <a:ext uri="{FF2B5EF4-FFF2-40B4-BE49-F238E27FC236}">
                <a16:creationId xmlns:a16="http://schemas.microsoft.com/office/drawing/2014/main" id="{EB39D91D-5FF1-792F-276A-EF7796378FC4}"/>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5</a:t>
            </a:fld>
            <a:endParaRPr lang="en" dirty="0">
              <a:solidFill>
                <a:schemeClr val="bg1"/>
              </a:solidFill>
            </a:endParaRPr>
          </a:p>
        </p:txBody>
      </p:sp>
      <p:sp>
        <p:nvSpPr>
          <p:cNvPr id="3" name="Google Shape;860;p19">
            <a:extLst>
              <a:ext uri="{FF2B5EF4-FFF2-40B4-BE49-F238E27FC236}">
                <a16:creationId xmlns:a16="http://schemas.microsoft.com/office/drawing/2014/main" id="{893EADD2-0683-95F1-E69F-2C91433627E5}"/>
              </a:ext>
            </a:extLst>
          </p:cNvPr>
          <p:cNvSpPr txBox="1">
            <a:spLocks/>
          </p:cNvSpPr>
          <p:nvPr/>
        </p:nvSpPr>
        <p:spPr>
          <a:xfrm>
            <a:off x="8471272" y="455740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tx1"/>
                </a:solidFill>
              </a:rPr>
              <a:pPr algn="r"/>
              <a:t>5</a:t>
            </a:fld>
            <a:endParaRPr lang="en"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17" name="Image 16">
            <a:extLst>
              <a:ext uri="{FF2B5EF4-FFF2-40B4-BE49-F238E27FC236}">
                <a16:creationId xmlns:a16="http://schemas.microsoft.com/office/drawing/2014/main" id="{99600DF0-401C-350B-BBE6-E72CDF6175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0" y="-285750"/>
            <a:ext cx="9144000" cy="5715000"/>
          </a:xfrm>
          <a:prstGeom prst="rect">
            <a:avLst/>
          </a:prstGeom>
        </p:spPr>
      </p:pic>
      <p:sp>
        <p:nvSpPr>
          <p:cNvPr id="5" name="ZoneTexte 4">
            <a:extLst>
              <a:ext uri="{FF2B5EF4-FFF2-40B4-BE49-F238E27FC236}">
                <a16:creationId xmlns:a16="http://schemas.microsoft.com/office/drawing/2014/main" id="{0D6F09C5-0ED6-1639-2E09-932C4DDDD143}"/>
              </a:ext>
            </a:extLst>
          </p:cNvPr>
          <p:cNvSpPr txBox="1"/>
          <p:nvPr/>
        </p:nvSpPr>
        <p:spPr>
          <a:xfrm>
            <a:off x="2660368" y="121907"/>
            <a:ext cx="3823261" cy="584775"/>
          </a:xfrm>
          <a:prstGeom prst="rect">
            <a:avLst/>
          </a:prstGeom>
          <a:noFill/>
        </p:spPr>
        <p:txBody>
          <a:bodyPr wrap="square">
            <a:spAutoFit/>
          </a:bodyPr>
          <a:lstStyle/>
          <a:p>
            <a:pPr lvl="0"/>
            <a:r>
              <a:rPr lang="fr-DZ" sz="3200" b="1" dirty="0">
                <a:solidFill>
                  <a:schemeClr val="bg1"/>
                </a:solidFill>
                <a:latin typeface="Aharoni" panose="02010803020104030203" pitchFamily="2" charset="-79"/>
                <a:cs typeface="Aharoni" panose="02010803020104030203" pitchFamily="2" charset="-79"/>
              </a:rPr>
              <a:t>Modèle Biologique</a:t>
            </a:r>
            <a:endParaRPr lang="fr-CA" sz="3200" b="1" dirty="0">
              <a:solidFill>
                <a:schemeClr val="bg1"/>
              </a:solidFill>
              <a:latin typeface="Aharoni" panose="02010803020104030203" pitchFamily="2" charset="-79"/>
              <a:cs typeface="Aharoni" panose="02010803020104030203" pitchFamily="2" charset="-79"/>
            </a:endParaRPr>
          </a:p>
        </p:txBody>
      </p:sp>
      <p:sp>
        <p:nvSpPr>
          <p:cNvPr id="6" name="Rectangle : coins arrondis 5">
            <a:extLst>
              <a:ext uri="{FF2B5EF4-FFF2-40B4-BE49-F238E27FC236}">
                <a16:creationId xmlns:a16="http://schemas.microsoft.com/office/drawing/2014/main" id="{0D970AFE-352D-8CCC-DE36-0AF73751E27F}"/>
              </a:ext>
            </a:extLst>
          </p:cNvPr>
          <p:cNvSpPr/>
          <p:nvPr/>
        </p:nvSpPr>
        <p:spPr>
          <a:xfrm>
            <a:off x="224589" y="1111201"/>
            <a:ext cx="8614611" cy="3637262"/>
          </a:xfrm>
          <a:prstGeom prst="roundRect">
            <a:avLst/>
          </a:prstGeom>
          <a:solidFill>
            <a:srgbClr val="FFFFFF">
              <a:alpha val="43137"/>
            </a:srgb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fr-CA" dirty="0"/>
          </a:p>
        </p:txBody>
      </p:sp>
      <p:pic>
        <p:nvPicPr>
          <p:cNvPr id="3" name="Image 2">
            <a:extLst>
              <a:ext uri="{FF2B5EF4-FFF2-40B4-BE49-F238E27FC236}">
                <a16:creationId xmlns:a16="http://schemas.microsoft.com/office/drawing/2014/main" id="{0B1D3586-C510-522B-8D0A-033CA0B7C094}"/>
              </a:ext>
            </a:extLst>
          </p:cNvPr>
          <p:cNvPicPr>
            <a:picLocks noChangeAspect="1"/>
          </p:cNvPicPr>
          <p:nvPr/>
        </p:nvPicPr>
        <p:blipFill>
          <a:blip r:embed="rId5"/>
          <a:stretch>
            <a:fillRect/>
          </a:stretch>
        </p:blipFill>
        <p:spPr>
          <a:xfrm>
            <a:off x="433137" y="1111201"/>
            <a:ext cx="7972926" cy="3543523"/>
          </a:xfrm>
          <a:prstGeom prst="rect">
            <a:avLst/>
          </a:prstGeom>
        </p:spPr>
      </p:pic>
      <p:sp>
        <p:nvSpPr>
          <p:cNvPr id="4" name="Google Shape;860;p19">
            <a:extLst>
              <a:ext uri="{FF2B5EF4-FFF2-40B4-BE49-F238E27FC236}">
                <a16:creationId xmlns:a16="http://schemas.microsoft.com/office/drawing/2014/main" id="{621BAB03-1EA8-7C45-F7C9-F4F80024A719}"/>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6</a:t>
            </a:fld>
            <a:endParaRPr lang="e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9" name="Image 8">
            <a:extLst>
              <a:ext uri="{FF2B5EF4-FFF2-40B4-BE49-F238E27FC236}">
                <a16:creationId xmlns:a16="http://schemas.microsoft.com/office/drawing/2014/main" id="{AA17FC30-E7FD-4E70-0320-B380779C5B2F}"/>
              </a:ext>
            </a:extLst>
          </p:cNvPr>
          <p:cNvPicPr>
            <a:picLocks noChangeAspect="1"/>
          </p:cNvPicPr>
          <p:nvPr/>
        </p:nvPicPr>
        <p:blipFill>
          <a:blip r:embed="rId3"/>
          <a:stretch>
            <a:fillRect/>
          </a:stretch>
        </p:blipFill>
        <p:spPr>
          <a:xfrm>
            <a:off x="-204107" y="0"/>
            <a:ext cx="9552214" cy="5143500"/>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242E8379-DA74-BECF-9309-12825EBEB32E}"/>
              </a:ext>
            </a:extLst>
          </p:cNvPr>
          <p:cNvSpPr txBox="1"/>
          <p:nvPr/>
        </p:nvSpPr>
        <p:spPr>
          <a:xfrm>
            <a:off x="4082939" y="1912681"/>
            <a:ext cx="3182386" cy="584775"/>
          </a:xfrm>
          <a:prstGeom prst="rect">
            <a:avLst/>
          </a:prstGeom>
          <a:noFill/>
        </p:spPr>
        <p:txBody>
          <a:bodyPr wrap="square" rtlCol="0">
            <a:spAutoFit/>
          </a:bodyPr>
          <a:lstStyle/>
          <a:p>
            <a:pPr lvl="0"/>
            <a:r>
              <a:rPr lang="fr-DZ" sz="3200" b="1" dirty="0">
                <a:solidFill>
                  <a:schemeClr val="tx1">
                    <a:lumMod val="95000"/>
                    <a:lumOff val="5000"/>
                  </a:schemeClr>
                </a:solidFill>
                <a:latin typeface="Aharoni" panose="02010803020104030203" pitchFamily="2" charset="-79"/>
                <a:cs typeface="Aharoni" panose="02010803020104030203" pitchFamily="2" charset="-79"/>
              </a:rPr>
              <a:t>Modèle Formel</a:t>
            </a:r>
            <a:endParaRPr lang="fr-CA" sz="3200" b="1" dirty="0">
              <a:solidFill>
                <a:schemeClr val="tx1">
                  <a:lumMod val="95000"/>
                  <a:lumOff val="5000"/>
                </a:schemeClr>
              </a:solidFill>
              <a:latin typeface="Aharoni" panose="02010803020104030203" pitchFamily="2" charset="-79"/>
              <a:cs typeface="Aharoni" panose="02010803020104030203" pitchFamily="2" charset="-79"/>
            </a:endParaRPr>
          </a:p>
        </p:txBody>
      </p:sp>
      <p:pic>
        <p:nvPicPr>
          <p:cNvPr id="8" name="Image 7">
            <a:extLst>
              <a:ext uri="{FF2B5EF4-FFF2-40B4-BE49-F238E27FC236}">
                <a16:creationId xmlns:a16="http://schemas.microsoft.com/office/drawing/2014/main" id="{98C3A2B9-3FF1-F013-52B1-A120EC1CD9D1}"/>
              </a:ext>
            </a:extLst>
          </p:cNvPr>
          <p:cNvPicPr>
            <a:picLocks noChangeAspect="1"/>
          </p:cNvPicPr>
          <p:nvPr/>
        </p:nvPicPr>
        <p:blipFill>
          <a:blip r:embed="rId4"/>
          <a:stretch>
            <a:fillRect/>
          </a:stretch>
        </p:blipFill>
        <p:spPr>
          <a:xfrm>
            <a:off x="2218277" y="1203437"/>
            <a:ext cx="4707445" cy="2736625"/>
          </a:xfrm>
          <a:prstGeom prst="rect">
            <a:avLst/>
          </a:prstGeom>
          <a:ln>
            <a:noFill/>
          </a:ln>
          <a:effectLst>
            <a:outerShdw blurRad="292100" dist="139700" dir="2700000" algn="tl" rotWithShape="0">
              <a:srgbClr val="333333">
                <a:alpha val="65000"/>
              </a:srgbClr>
            </a:outerShdw>
          </a:effectLst>
        </p:spPr>
      </p:pic>
      <p:sp>
        <p:nvSpPr>
          <p:cNvPr id="2" name="Google Shape;860;p19">
            <a:extLst>
              <a:ext uri="{FF2B5EF4-FFF2-40B4-BE49-F238E27FC236}">
                <a16:creationId xmlns:a16="http://schemas.microsoft.com/office/drawing/2014/main" id="{B9A4CC36-5F4C-0B74-9200-008EE9B3C385}"/>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7</a:t>
            </a:fld>
            <a:endParaRPr lang="en" dirty="0">
              <a:solidFill>
                <a:schemeClr val="bg1"/>
              </a:solidFill>
            </a:endParaRPr>
          </a:p>
        </p:txBody>
      </p:sp>
    </p:spTree>
    <p:extLst>
      <p:ext uri="{BB962C8B-B14F-4D97-AF65-F5344CB8AC3E}">
        <p14:creationId xmlns:p14="http://schemas.microsoft.com/office/powerpoint/2010/main" val="571393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fill="hold" grpId="0"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1000"/>
                            </p:stCondLst>
                            <p:childTnLst>
                              <p:par>
                                <p:cTn id="14" presetID="42" presetClass="path" presetSubtype="0" accel="50000" decel="50000" fill="hold" grpId="2" nodeType="afterEffect">
                                  <p:stCondLst>
                                    <p:cond delay="0"/>
                                  </p:stCondLst>
                                  <p:childTnLst>
                                    <p:animMotion origin="layout" path="M 3.88889E-6 -3.7037E-6 L -0.40226 -0.31389 " pathEditMode="relative" rAng="0" ptsTypes="AA">
                                      <p:cBhvr>
                                        <p:cTn id="15" dur="500" fill="hold"/>
                                        <p:tgtEl>
                                          <p:spTgt spid="6"/>
                                        </p:tgtEl>
                                        <p:attrNameLst>
                                          <p:attrName>ppt_x</p:attrName>
                                          <p:attrName>ppt_y</p:attrName>
                                        </p:attrNameLst>
                                      </p:cBhvr>
                                      <p:rCtr x="-20122" y="-15710"/>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5" name="Image 4">
            <a:extLst>
              <a:ext uri="{FF2B5EF4-FFF2-40B4-BE49-F238E27FC236}">
                <a16:creationId xmlns:a16="http://schemas.microsoft.com/office/drawing/2014/main" id="{55875F77-F9FF-F088-C018-A1DA530A638D}"/>
              </a:ext>
            </a:extLst>
          </p:cNvPr>
          <p:cNvPicPr>
            <a:picLocks noChangeAspect="1"/>
          </p:cNvPicPr>
          <p:nvPr/>
        </p:nvPicPr>
        <p:blipFill rotWithShape="1">
          <a:blip r:embed="rId3"/>
          <a:srcRect l="2453" t="-1" r="2506" b="53"/>
          <a:stretch/>
        </p:blipFill>
        <p:spPr>
          <a:xfrm>
            <a:off x="-1" y="0"/>
            <a:ext cx="9144001" cy="5143500"/>
          </a:xfrm>
          <a:prstGeom prst="rect">
            <a:avLst/>
          </a:prstGeom>
        </p:spPr>
      </p:pic>
      <p:sp>
        <p:nvSpPr>
          <p:cNvPr id="6" name="ZoneTexte 5">
            <a:extLst>
              <a:ext uri="{FF2B5EF4-FFF2-40B4-BE49-F238E27FC236}">
                <a16:creationId xmlns:a16="http://schemas.microsoft.com/office/drawing/2014/main" id="{C4B9DE96-00D6-748B-95C0-026EB2938EAB}"/>
              </a:ext>
            </a:extLst>
          </p:cNvPr>
          <p:cNvSpPr txBox="1"/>
          <p:nvPr/>
        </p:nvSpPr>
        <p:spPr>
          <a:xfrm>
            <a:off x="3014058" y="2926832"/>
            <a:ext cx="3336866" cy="584775"/>
          </a:xfrm>
          <a:prstGeom prst="rect">
            <a:avLst/>
          </a:prstGeom>
          <a:noFill/>
        </p:spPr>
        <p:txBody>
          <a:bodyPr wrap="square" rtlCol="0">
            <a:spAutoFit/>
          </a:bodyPr>
          <a:lstStyle/>
          <a:p>
            <a:pPr lvl="0"/>
            <a:r>
              <a:rPr lang="fr-DZ" sz="3200" b="1" dirty="0">
                <a:solidFill>
                  <a:schemeClr val="tx1">
                    <a:lumMod val="95000"/>
                    <a:lumOff val="5000"/>
                  </a:schemeClr>
                </a:solidFill>
                <a:latin typeface="Aharoni" panose="02010803020104030203" pitchFamily="2" charset="-79"/>
                <a:cs typeface="Aharoni" panose="02010803020104030203" pitchFamily="2" charset="-79"/>
              </a:rPr>
              <a:t>L’apprentissage</a:t>
            </a:r>
            <a:endParaRPr lang="fr-CA" sz="3200" b="1" dirty="0">
              <a:solidFill>
                <a:schemeClr val="tx1">
                  <a:lumMod val="95000"/>
                  <a:lumOff val="5000"/>
                </a:schemeClr>
              </a:solidFill>
              <a:latin typeface="Aharoni" panose="02010803020104030203" pitchFamily="2" charset="-79"/>
              <a:cs typeface="Aharoni" panose="02010803020104030203" pitchFamily="2" charset="-79"/>
            </a:endParaRPr>
          </a:p>
        </p:txBody>
      </p:sp>
      <p:pic>
        <p:nvPicPr>
          <p:cNvPr id="3" name="Image 2">
            <a:extLst>
              <a:ext uri="{FF2B5EF4-FFF2-40B4-BE49-F238E27FC236}">
                <a16:creationId xmlns:a16="http://schemas.microsoft.com/office/drawing/2014/main" id="{427A659D-6E66-833E-7243-C0D1EC592797}"/>
              </a:ext>
            </a:extLst>
          </p:cNvPr>
          <p:cNvPicPr>
            <a:picLocks noChangeAspect="1"/>
          </p:cNvPicPr>
          <p:nvPr/>
        </p:nvPicPr>
        <p:blipFill>
          <a:blip r:embed="rId4"/>
          <a:stretch>
            <a:fillRect/>
          </a:stretch>
        </p:blipFill>
        <p:spPr>
          <a:xfrm>
            <a:off x="3817258" y="1512467"/>
            <a:ext cx="2858892" cy="3413504"/>
          </a:xfrm>
          <a:prstGeom prst="rect">
            <a:avLst/>
          </a:prstGeom>
        </p:spPr>
      </p:pic>
      <p:sp>
        <p:nvSpPr>
          <p:cNvPr id="2" name="Google Shape;860;p19">
            <a:extLst>
              <a:ext uri="{FF2B5EF4-FFF2-40B4-BE49-F238E27FC236}">
                <a16:creationId xmlns:a16="http://schemas.microsoft.com/office/drawing/2014/main" id="{EB82364F-3F48-9FC6-389E-ED76B905C918}"/>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8</a:t>
            </a:fld>
            <a:endParaRPr lang="e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fill="hold" grpId="0" nodeType="after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par>
                          <p:cTn id="13" fill="hold">
                            <p:stCondLst>
                              <p:cond delay="1000"/>
                            </p:stCondLst>
                            <p:childTnLst>
                              <p:par>
                                <p:cTn id="14" presetID="42" presetClass="path" presetSubtype="0" accel="50000" decel="50000" fill="hold" grpId="2" nodeType="afterEffect">
                                  <p:stCondLst>
                                    <p:cond delay="0"/>
                                  </p:stCondLst>
                                  <p:childTnLst>
                                    <p:animMotion origin="layout" path="M -2.77778E-6 4.07407E-6 L -0.29496 -0.48704 " pathEditMode="relative" rAng="0" ptsTypes="AA">
                                      <p:cBhvr>
                                        <p:cTn id="15" dur="500" fill="hold"/>
                                        <p:tgtEl>
                                          <p:spTgt spid="6"/>
                                        </p:tgtEl>
                                        <p:attrNameLst>
                                          <p:attrName>ppt_x</p:attrName>
                                          <p:attrName>ppt_y</p:attrName>
                                        </p:attrNameLst>
                                      </p:cBhvr>
                                      <p:rCtr x="-14757" y="-24352"/>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 name="Image 4">
            <a:extLst>
              <a:ext uri="{FF2B5EF4-FFF2-40B4-BE49-F238E27FC236}">
                <a16:creationId xmlns:a16="http://schemas.microsoft.com/office/drawing/2014/main" id="{92279B70-2021-B512-4D10-26CE1F2B4DCD}"/>
              </a:ext>
            </a:extLst>
          </p:cNvPr>
          <p:cNvPicPr>
            <a:picLocks noChangeAspect="1"/>
          </p:cNvPicPr>
          <p:nvPr/>
        </p:nvPicPr>
        <p:blipFill>
          <a:blip r:embed="rId3"/>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A569F358-B523-C72F-EEF6-84CF89D5C14E}"/>
              </a:ext>
            </a:extLst>
          </p:cNvPr>
          <p:cNvSpPr/>
          <p:nvPr/>
        </p:nvSpPr>
        <p:spPr>
          <a:xfrm>
            <a:off x="7323514" y="4337165"/>
            <a:ext cx="1604356" cy="806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8" name="Image 7">
            <a:extLst>
              <a:ext uri="{FF2B5EF4-FFF2-40B4-BE49-F238E27FC236}">
                <a16:creationId xmlns:a16="http://schemas.microsoft.com/office/drawing/2014/main" id="{4B479DF5-7060-5CA0-8035-D1A244282B1E}"/>
              </a:ext>
            </a:extLst>
          </p:cNvPr>
          <p:cNvPicPr>
            <a:picLocks noChangeAspect="1"/>
          </p:cNvPicPr>
          <p:nvPr/>
        </p:nvPicPr>
        <p:blipFill rotWithShape="1">
          <a:blip r:embed="rId4"/>
          <a:srcRect l="30242" t="6411" r="21576" b="82761"/>
          <a:stretch/>
        </p:blipFill>
        <p:spPr>
          <a:xfrm>
            <a:off x="2394065" y="324194"/>
            <a:ext cx="4405748" cy="556953"/>
          </a:xfrm>
          <a:prstGeom prst="rect">
            <a:avLst/>
          </a:prstGeom>
        </p:spPr>
      </p:pic>
      <p:sp>
        <p:nvSpPr>
          <p:cNvPr id="2" name="Google Shape;860;p19">
            <a:extLst>
              <a:ext uri="{FF2B5EF4-FFF2-40B4-BE49-F238E27FC236}">
                <a16:creationId xmlns:a16="http://schemas.microsoft.com/office/drawing/2014/main" id="{ADEE65F7-AC9F-AFDB-628A-120183AC1C0A}"/>
              </a:ext>
            </a:extLst>
          </p:cNvPr>
          <p:cNvSpPr txBox="1">
            <a:spLocks/>
          </p:cNvSpPr>
          <p:nvPr/>
        </p:nvSpPr>
        <p:spPr>
          <a:xfrm>
            <a:off x="8649025" y="4636750"/>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tx1"/>
                </a:solidFill>
              </a:rPr>
              <a:pPr algn="r"/>
              <a:t>9</a:t>
            </a:fld>
            <a:endParaRPr lang="en" dirty="0">
              <a:solidFill>
                <a:schemeClr val="tx1"/>
              </a:solidFill>
            </a:endParaRPr>
          </a:p>
        </p:txBody>
      </p:sp>
    </p:spTree>
    <p:extLst>
      <p:ext uri="{BB962C8B-B14F-4D97-AF65-F5344CB8AC3E}">
        <p14:creationId xmlns:p14="http://schemas.microsoft.com/office/powerpoint/2010/main" val="3145829578"/>
      </p:ext>
    </p:extLst>
  </p:cSld>
  <p:clrMapOvr>
    <a:masterClrMapping/>
  </p:clrMapOvr>
  <p:transition spd="slow">
    <p:cover/>
  </p:transition>
</p:sld>
</file>

<file path=ppt/theme/theme1.xml><?xml version="1.0" encoding="utf-8"?>
<a:theme xmlns:a="http://schemas.openxmlformats.org/drawingml/2006/main" name="Neuron Infographics by Slidesgo">
  <a:themeElements>
    <a:clrScheme name="Simple Light">
      <a:dk1>
        <a:srgbClr val="000000"/>
      </a:dk1>
      <a:lt1>
        <a:srgbClr val="FFFFFF"/>
      </a:lt1>
      <a:dk2>
        <a:srgbClr val="666666"/>
      </a:dk2>
      <a:lt2>
        <a:srgbClr val="D9D9D9"/>
      </a:lt2>
      <a:accent1>
        <a:srgbClr val="8DA4BA"/>
      </a:accent1>
      <a:accent2>
        <a:srgbClr val="419AB0"/>
      </a:accent2>
      <a:accent3>
        <a:srgbClr val="2F8094"/>
      </a:accent3>
      <a:accent4>
        <a:srgbClr val="366D8B"/>
      </a:accent4>
      <a:accent5>
        <a:srgbClr val="B9C9D5"/>
      </a:accent5>
      <a:accent6>
        <a:srgbClr val="61C5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875</Words>
  <Application>Microsoft Office PowerPoint</Application>
  <PresentationFormat>Affichage à l'écran (16:9)</PresentationFormat>
  <Paragraphs>82</Paragraphs>
  <Slides>15</Slides>
  <Notes>15</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15</vt:i4>
      </vt:variant>
    </vt:vector>
  </HeadingPairs>
  <TitlesOfParts>
    <vt:vector size="25" baseType="lpstr">
      <vt:lpstr>arial</vt:lpstr>
      <vt:lpstr>Roboto</vt:lpstr>
      <vt:lpstr>Aharoni</vt:lpstr>
      <vt:lpstr>Fira Sans Extra Condensed SemiBold</vt:lpstr>
      <vt:lpstr>Söhne</vt:lpstr>
      <vt:lpstr>Georgia</vt:lpstr>
      <vt:lpstr>Fira Sans Extra Condensed</vt:lpstr>
      <vt:lpstr>Bahnschrift Light</vt:lpstr>
      <vt:lpstr>arial</vt:lpstr>
      <vt:lpstr>Neuron Infographics by Slidesgo</vt:lpstr>
      <vt:lpstr>Réseau de Neurons</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 Infographics</dc:title>
  <cp:lastModifiedBy>ibrahim essakine</cp:lastModifiedBy>
  <cp:revision>41</cp:revision>
  <dcterms:modified xsi:type="dcterms:W3CDTF">2023-01-27T00:34:35Z</dcterms:modified>
</cp:coreProperties>
</file>